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49"/>
  </p:notesMasterIdLst>
  <p:sldIdLst>
    <p:sldId id="2682" r:id="rId2"/>
    <p:sldId id="2694" r:id="rId3"/>
    <p:sldId id="2622" r:id="rId4"/>
    <p:sldId id="2677" r:id="rId5"/>
    <p:sldId id="2695" r:id="rId6"/>
    <p:sldId id="2696" r:id="rId7"/>
    <p:sldId id="2697" r:id="rId8"/>
    <p:sldId id="2683" r:id="rId9"/>
    <p:sldId id="2684" r:id="rId10"/>
    <p:sldId id="2698" r:id="rId11"/>
    <p:sldId id="2690" r:id="rId12"/>
    <p:sldId id="2699" r:id="rId13"/>
    <p:sldId id="2700" r:id="rId14"/>
    <p:sldId id="2701" r:id="rId15"/>
    <p:sldId id="2702" r:id="rId16"/>
    <p:sldId id="2703" r:id="rId17"/>
    <p:sldId id="2728" r:id="rId18"/>
    <p:sldId id="2685" r:id="rId19"/>
    <p:sldId id="2650" r:id="rId20"/>
    <p:sldId id="2704" r:id="rId21"/>
    <p:sldId id="2725" r:id="rId22"/>
    <p:sldId id="2705" r:id="rId23"/>
    <p:sldId id="2707" r:id="rId24"/>
    <p:sldId id="2676" r:id="rId25"/>
    <p:sldId id="2706" r:id="rId26"/>
    <p:sldId id="2708" r:id="rId27"/>
    <p:sldId id="2726" r:id="rId28"/>
    <p:sldId id="2730" r:id="rId29"/>
    <p:sldId id="2734" r:id="rId30"/>
    <p:sldId id="2732" r:id="rId31"/>
    <p:sldId id="2733" r:id="rId32"/>
    <p:sldId id="2731" r:id="rId33"/>
    <p:sldId id="2729" r:id="rId34"/>
    <p:sldId id="2709" r:id="rId35"/>
    <p:sldId id="2710" r:id="rId36"/>
    <p:sldId id="2711" r:id="rId37"/>
    <p:sldId id="2712" r:id="rId38"/>
    <p:sldId id="2713" r:id="rId39"/>
    <p:sldId id="2715" r:id="rId40"/>
    <p:sldId id="2721" r:id="rId41"/>
    <p:sldId id="2714" r:id="rId42"/>
    <p:sldId id="2720" r:id="rId43"/>
    <p:sldId id="2719" r:id="rId44"/>
    <p:sldId id="2718" r:id="rId45"/>
    <p:sldId id="2717" r:id="rId46"/>
    <p:sldId id="2724" r:id="rId47"/>
    <p:sldId id="2693" r:id="rId48"/>
  </p:sldIdLst>
  <p:sldSz cx="12858750" cy="7232650"/>
  <p:notesSz cx="6858000" cy="9144000"/>
  <p:custDataLst>
    <p:tags r:id="rId5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097"/>
    <a:srgbClr val="70C4BC"/>
    <a:srgbClr val="FDBD24"/>
    <a:srgbClr val="F19D7F"/>
    <a:srgbClr val="EF8E6C"/>
    <a:srgbClr val="F2C977"/>
    <a:srgbClr val="7CC2BD"/>
    <a:srgbClr val="75BFB9"/>
    <a:srgbClr val="A7EBE5"/>
    <a:srgbClr val="9CE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4" autoAdjust="0"/>
    <p:restoredTop sz="93026" autoAdjust="0"/>
  </p:normalViewPr>
  <p:slideViewPr>
    <p:cSldViewPr>
      <p:cViewPr>
        <p:scale>
          <a:sx n="70" d="100"/>
          <a:sy n="70" d="100"/>
        </p:scale>
        <p:origin x="-2046" y="-852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2019/7/24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90334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19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257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57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57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19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pPr/>
              <a:t>33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19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47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53676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623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528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13144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870082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189319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19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pPr/>
              <a:t>18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979733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46D230FF-CF30-47C2-BA4C-59A7874B97B3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404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pPr/>
              <a:t>2019/7/24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15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04940">
            <a:off x="-357729" y="-79175"/>
            <a:ext cx="2486506" cy="31808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9855" y="5560541"/>
            <a:ext cx="2513297" cy="18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3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solidFill>
            <a:srgbClr val="DF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960" r:id="rId2"/>
  </p:sldLayoutIdLst>
  <p:timing>
    <p:tnLst>
      <p:par>
        <p:cTn id="1" dur="indefinite" restart="never" nodeType="tmRoot"/>
      </p:par>
    </p:tnLst>
  </p:timing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0181" y="831828"/>
            <a:ext cx="6358563" cy="309634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228444" y="1894328"/>
            <a:ext cx="4401862" cy="44018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165966" y="1831850"/>
            <a:ext cx="4526819" cy="4526819"/>
          </a:xfrm>
          <a:prstGeom prst="ellipse">
            <a:avLst/>
          </a:prstGeom>
          <a:noFill/>
          <a:ln w="38100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02862" flipH="1">
            <a:off x="3386343" y="4129088"/>
            <a:ext cx="1656184" cy="19652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46709">
            <a:off x="6979523" y="4515960"/>
            <a:ext cx="1639089" cy="2095884"/>
          </a:xfrm>
          <a:prstGeom prst="rect">
            <a:avLst/>
          </a:prstGeom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4283460" y="2848806"/>
            <a:ext cx="42918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th-TH" altLang="zh-CN" sz="4000" b="1" cap="all" dirty="0" smtClean="0">
                <a:solidFill>
                  <a:srgbClr val="39A097"/>
                </a:solidFill>
                <a:latin typeface="TH SarabunPSK" pitchFamily="34" charset="-34"/>
                <a:cs typeface="TH SarabunPSK" pitchFamily="34" charset="-34"/>
              </a:rPr>
              <a:t>การถ่ายทอดองค์ความรู้</a:t>
            </a:r>
            <a:endParaRPr lang="zh-CN" altLang="en-US" sz="4000" b="1" cap="all" dirty="0">
              <a:solidFill>
                <a:srgbClr val="39A09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3924545" y="3669169"/>
            <a:ext cx="5025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th-TH" altLang="zh-CN" b="1" cap="all" dirty="0">
                <a:solidFill>
                  <a:srgbClr val="39A097"/>
                </a:solidFill>
                <a:latin typeface="TH SarabunPSK" pitchFamily="34" charset="-34"/>
                <a:cs typeface="TH SarabunPSK" pitchFamily="34" charset="-34"/>
              </a:rPr>
              <a:t>การจัดการความรู้ สู่ “นวัตกรรมองค์กร”</a:t>
            </a:r>
            <a:endParaRPr lang="zh-CN" altLang="en-US" b="1" cap="all" dirty="0">
              <a:solidFill>
                <a:srgbClr val="39A09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6249354" y="4480421"/>
            <a:ext cx="1944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th-TH" altLang="zh-CN" sz="2000" b="1" cap="all" dirty="0" smtClean="0">
                <a:solidFill>
                  <a:srgbClr val="39A097"/>
                </a:solidFill>
                <a:latin typeface="TH SarabunPSK" pitchFamily="34" charset="-34"/>
                <a:cs typeface="TH SarabunPSK" pitchFamily="34" charset="-34"/>
              </a:rPr>
              <a:t>สำนักงานอธิการบดี</a:t>
            </a:r>
            <a:endParaRPr lang="zh-CN" altLang="en-US" sz="2000" cap="all" dirty="0">
              <a:solidFill>
                <a:srgbClr val="39A097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3074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0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2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0" grpId="0"/>
      <p:bldP spid="20" grpId="1"/>
      <p:bldP spid="21" grpId="0"/>
      <p:bldP spid="21" grpId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19338" y="1174000"/>
            <a:ext cx="2720977" cy="1119781"/>
            <a:chOff x="1251559" y="753490"/>
            <a:chExt cx="2720977" cy="111978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5" name="Rounded Rectangle 44"/>
            <p:cNvSpPr/>
            <p:nvPr/>
          </p:nvSpPr>
          <p:spPr>
            <a:xfrm>
              <a:off x="1251559" y="753490"/>
              <a:ext cx="2720977" cy="1119781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6" name="Rounded Rectangle 4"/>
            <p:cNvSpPr/>
            <p:nvPr/>
          </p:nvSpPr>
          <p:spPr>
            <a:xfrm>
              <a:off x="1284356" y="786287"/>
              <a:ext cx="2655383" cy="105418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1.ฐานข้อมูลการติดต่อประสานงาน</a:t>
              </a: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03961" y="1503299"/>
            <a:ext cx="394236" cy="461182"/>
            <a:chOff x="4136182" y="1082789"/>
            <a:chExt cx="394236" cy="46118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3" name="Right Arrow 42"/>
            <p:cNvSpPr/>
            <p:nvPr/>
          </p:nvSpPr>
          <p:spPr>
            <a:xfrm>
              <a:off x="4136182" y="1082789"/>
              <a:ext cx="394236" cy="46118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70000" extrusionH="63500" prstMaterial="matte">
              <a:bevelT w="25400" h="6350" prst="relaxedInset"/>
              <a:contourClr>
                <a:sysClr val="window" lastClr="FFFFFF"/>
              </a:contourClr>
            </a:sp3d>
          </p:spPr>
        </p:sp>
        <p:sp>
          <p:nvSpPr>
            <p:cNvPr id="44" name="Right Arrow 6"/>
            <p:cNvSpPr/>
            <p:nvPr/>
          </p:nvSpPr>
          <p:spPr>
            <a:xfrm>
              <a:off x="4136182" y="1175025"/>
              <a:ext cx="275965" cy="276710"/>
            </a:xfrm>
            <a:prstGeom prst="rect">
              <a:avLst/>
            </a:prstGeom>
            <a:noFill/>
            <a:ln>
              <a:noFill/>
            </a:ln>
            <a:effectLst/>
            <a:sp3d z="-70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84158" y="1176008"/>
            <a:ext cx="1859607" cy="1115764"/>
            <a:chOff x="4716379" y="755498"/>
            <a:chExt cx="1859607" cy="11157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1" name="Rounded Rectangle 40"/>
            <p:cNvSpPr/>
            <p:nvPr/>
          </p:nvSpPr>
          <p:spPr>
            <a:xfrm>
              <a:off x="4716379" y="755498"/>
              <a:ext cx="1859607" cy="1115764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-637824"/>
                    <a:satOff val="3843"/>
                    <a:lumOff val="308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-637824"/>
                    <a:satOff val="3843"/>
                    <a:lumOff val="308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-637824"/>
                    <a:satOff val="3843"/>
                    <a:lumOff val="308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42" name="Rounded Rectangle 8"/>
            <p:cNvSpPr/>
            <p:nvPr/>
          </p:nvSpPr>
          <p:spPr>
            <a:xfrm>
              <a:off x="4749059" y="788178"/>
              <a:ext cx="1794247" cy="105040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2.การใช้ระบบสารสนเทศในการทำงาน</a:t>
              </a: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599615" y="1503299"/>
            <a:ext cx="375454" cy="461182"/>
            <a:chOff x="6731836" y="1082789"/>
            <a:chExt cx="375454" cy="46118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Right Arrow 38"/>
            <p:cNvSpPr/>
            <p:nvPr/>
          </p:nvSpPr>
          <p:spPr>
            <a:xfrm>
              <a:off x="6731836" y="1082789"/>
              <a:ext cx="375454" cy="46118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064A2">
                <a:hueOff val="-744128"/>
                <a:satOff val="4483"/>
                <a:lumOff val="359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70000" extrusionH="63500" prstMaterial="matte">
              <a:bevelT w="25400" h="6350" prst="relaxedInset"/>
              <a:contourClr>
                <a:sysClr val="window" lastClr="FFFFFF"/>
              </a:contourClr>
            </a:sp3d>
          </p:spPr>
        </p:sp>
        <p:sp>
          <p:nvSpPr>
            <p:cNvPr id="40" name="Right Arrow 10"/>
            <p:cNvSpPr/>
            <p:nvPr/>
          </p:nvSpPr>
          <p:spPr>
            <a:xfrm>
              <a:off x="6731836" y="1175025"/>
              <a:ext cx="262818" cy="276710"/>
            </a:xfrm>
            <a:prstGeom prst="rect">
              <a:avLst/>
            </a:prstGeom>
            <a:noFill/>
            <a:ln>
              <a:noFill/>
            </a:ln>
            <a:effectLst/>
            <a:sp3d z="-70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52171" y="1176008"/>
            <a:ext cx="1859607" cy="1115764"/>
            <a:chOff x="7284392" y="755498"/>
            <a:chExt cx="1859607" cy="11157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Rounded Rectangle 36"/>
            <p:cNvSpPr/>
            <p:nvPr/>
          </p:nvSpPr>
          <p:spPr>
            <a:xfrm>
              <a:off x="7284392" y="755498"/>
              <a:ext cx="1859607" cy="1115764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-1275649"/>
                    <a:satOff val="7685"/>
                    <a:lumOff val="616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-1275649"/>
                    <a:satOff val="7685"/>
                    <a:lumOff val="616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-1275649"/>
                    <a:satOff val="7685"/>
                    <a:lumOff val="616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8" name="Rounded Rectangle 12"/>
            <p:cNvSpPr/>
            <p:nvPr/>
          </p:nvSpPr>
          <p:spPr>
            <a:xfrm>
              <a:off x="7317072" y="788178"/>
              <a:ext cx="1794247" cy="105040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3.การรักษาสุขภาพกาย</a:t>
              </a: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0569992">
            <a:off x="9868683" y="2458629"/>
            <a:ext cx="461182" cy="441831"/>
            <a:chOff x="7704431" y="2038119"/>
            <a:chExt cx="461182" cy="44183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Right Arrow 34"/>
            <p:cNvSpPr/>
            <p:nvPr/>
          </p:nvSpPr>
          <p:spPr>
            <a:xfrm rot="6386852">
              <a:off x="7714106" y="2028444"/>
              <a:ext cx="441831" cy="46118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064A2">
                <a:hueOff val="-1488257"/>
                <a:satOff val="8966"/>
                <a:lumOff val="719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70000" extrusionH="63500" prstMaterial="matte">
              <a:bevelT w="25400" h="6350" prst="relaxedInset"/>
              <a:contourClr>
                <a:sysClr val="window" lastClr="FFFFFF"/>
              </a:contourClr>
            </a:sp3d>
          </p:spPr>
        </p:sp>
        <p:sp>
          <p:nvSpPr>
            <p:cNvPr id="36" name="Right Arrow 14"/>
            <p:cNvSpPr/>
            <p:nvPr/>
          </p:nvSpPr>
          <p:spPr>
            <a:xfrm rot="986852">
              <a:off x="7815431" y="2040831"/>
              <a:ext cx="276710" cy="309282"/>
            </a:xfrm>
            <a:prstGeom prst="rect">
              <a:avLst/>
            </a:prstGeom>
            <a:noFill/>
            <a:ln>
              <a:noFill/>
            </a:ln>
            <a:effectLst/>
            <a:sp3d z="-70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24536" y="3091304"/>
            <a:ext cx="2984019" cy="1115764"/>
            <a:chOff x="6156757" y="2670794"/>
            <a:chExt cx="2984019" cy="11157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Rounded Rectangle 32"/>
            <p:cNvSpPr/>
            <p:nvPr/>
          </p:nvSpPr>
          <p:spPr>
            <a:xfrm>
              <a:off x="6156757" y="2670794"/>
              <a:ext cx="2984019" cy="1115764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-1913473"/>
                    <a:satOff val="11528"/>
                    <a:lumOff val="924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-1913473"/>
                    <a:satOff val="11528"/>
                    <a:lumOff val="924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-1913473"/>
                    <a:satOff val="11528"/>
                    <a:lumOff val="924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4" name="Rounded Rectangle 16"/>
            <p:cNvSpPr/>
            <p:nvPr/>
          </p:nvSpPr>
          <p:spPr>
            <a:xfrm>
              <a:off x="6189437" y="2703474"/>
              <a:ext cx="2918659" cy="105040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4.การดูแลสุขภาพจิต</a:t>
              </a: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95650" y="3417473"/>
            <a:ext cx="373746" cy="461182"/>
            <a:chOff x="5627871" y="2996963"/>
            <a:chExt cx="373746" cy="46118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Right Arrow 30"/>
            <p:cNvSpPr/>
            <p:nvPr/>
          </p:nvSpPr>
          <p:spPr>
            <a:xfrm rot="10802103">
              <a:off x="5627871" y="2996963"/>
              <a:ext cx="373746" cy="46118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064A2">
                <a:hueOff val="-2232385"/>
                <a:satOff val="13449"/>
                <a:lumOff val="1078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70000" extrusionH="63500" prstMaterial="matte">
              <a:bevelT w="25400" h="6350" prst="relaxedInset"/>
              <a:contourClr>
                <a:sysClr val="window" lastClr="FFFFFF"/>
              </a:contourClr>
            </a:sp3d>
          </p:spPr>
        </p:sp>
        <p:sp>
          <p:nvSpPr>
            <p:cNvPr id="32" name="Right Arrow 18"/>
            <p:cNvSpPr/>
            <p:nvPr/>
          </p:nvSpPr>
          <p:spPr>
            <a:xfrm rot="21602103">
              <a:off x="5739995" y="3089233"/>
              <a:ext cx="261622" cy="276710"/>
            </a:xfrm>
            <a:prstGeom prst="rect">
              <a:avLst/>
            </a:prstGeom>
            <a:noFill/>
            <a:ln>
              <a:noFill/>
            </a:ln>
            <a:effectLst/>
            <a:sp3d z="-70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90818" y="3037624"/>
            <a:ext cx="2428535" cy="1218950"/>
            <a:chOff x="3023039" y="2617114"/>
            <a:chExt cx="2428535" cy="12189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Rounded Rectangle 28"/>
            <p:cNvSpPr/>
            <p:nvPr/>
          </p:nvSpPr>
          <p:spPr>
            <a:xfrm>
              <a:off x="3023039" y="2617114"/>
              <a:ext cx="2428535" cy="1218950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-2551297"/>
                    <a:satOff val="15371"/>
                    <a:lumOff val="1232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-2551297"/>
                    <a:satOff val="15371"/>
                    <a:lumOff val="1232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-2551297"/>
                    <a:satOff val="15371"/>
                    <a:lumOff val="1232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30" name="Rounded Rectangle 20"/>
            <p:cNvSpPr/>
            <p:nvPr/>
          </p:nvSpPr>
          <p:spPr>
            <a:xfrm>
              <a:off x="3058741" y="2652816"/>
              <a:ext cx="2357131" cy="1147546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5.วุฒิภาวะทางอารมณ์</a:t>
              </a: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32936" y="3416508"/>
            <a:ext cx="394236" cy="461182"/>
            <a:chOff x="2465157" y="2995998"/>
            <a:chExt cx="394236" cy="46118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Right Arrow 26"/>
            <p:cNvSpPr/>
            <p:nvPr/>
          </p:nvSpPr>
          <p:spPr>
            <a:xfrm rot="10800000">
              <a:off x="2465157" y="2995998"/>
              <a:ext cx="394236" cy="46118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064A2">
                <a:hueOff val="-2976513"/>
                <a:satOff val="17933"/>
                <a:lumOff val="1437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70000" extrusionH="63500" prstMaterial="matte">
              <a:bevelT w="25400" h="6350" prst="relaxedInset"/>
              <a:contourClr>
                <a:sysClr val="window" lastClr="FFFFFF"/>
              </a:contourClr>
            </a:sp3d>
          </p:spPr>
        </p:sp>
        <p:sp>
          <p:nvSpPr>
            <p:cNvPr id="28" name="Right Arrow 22"/>
            <p:cNvSpPr/>
            <p:nvPr/>
          </p:nvSpPr>
          <p:spPr>
            <a:xfrm rot="21600000">
              <a:off x="2583428" y="3088234"/>
              <a:ext cx="275965" cy="276710"/>
            </a:xfrm>
            <a:prstGeom prst="rect">
              <a:avLst/>
            </a:prstGeom>
            <a:noFill/>
            <a:ln>
              <a:noFill/>
            </a:ln>
            <a:effectLst/>
            <a:sp3d z="-70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9663" y="3089217"/>
            <a:ext cx="2237312" cy="1115764"/>
            <a:chOff x="41884" y="2668707"/>
            <a:chExt cx="2237312" cy="11157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Rounded Rectangle 24"/>
            <p:cNvSpPr/>
            <p:nvPr/>
          </p:nvSpPr>
          <p:spPr>
            <a:xfrm>
              <a:off x="41884" y="2668707"/>
              <a:ext cx="2237312" cy="1115764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-3189121"/>
                    <a:satOff val="19214"/>
                    <a:lumOff val="154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-3189121"/>
                    <a:satOff val="19214"/>
                    <a:lumOff val="154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-3189121"/>
                    <a:satOff val="19214"/>
                    <a:lumOff val="154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6" name="Rounded Rectangle 24"/>
            <p:cNvSpPr/>
            <p:nvPr/>
          </p:nvSpPr>
          <p:spPr>
            <a:xfrm>
              <a:off x="74564" y="2701387"/>
              <a:ext cx="2171952" cy="105040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6.บุคลิกภาพที่ดีในการทำงาน</a:t>
              </a: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98991" y="4410042"/>
            <a:ext cx="461182" cy="494010"/>
            <a:chOff x="931212" y="3989532"/>
            <a:chExt cx="461182" cy="49401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Right Arrow 22"/>
            <p:cNvSpPr/>
            <p:nvPr/>
          </p:nvSpPr>
          <p:spPr>
            <a:xfrm rot="5395700">
              <a:off x="914798" y="4005946"/>
              <a:ext cx="494010" cy="46118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064A2">
                <a:hueOff val="-3720641"/>
                <a:satOff val="22416"/>
                <a:lumOff val="1797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70000" extrusionH="63500" prstMaterial="matte">
              <a:bevelT w="25400" h="6350" prst="relaxedInset"/>
              <a:contourClr>
                <a:sysClr val="window" lastClr="FFFFFF"/>
              </a:contourClr>
            </a:sp3d>
          </p:spPr>
        </p:sp>
        <p:sp>
          <p:nvSpPr>
            <p:cNvPr id="24" name="Right Arrow 26"/>
            <p:cNvSpPr/>
            <p:nvPr/>
          </p:nvSpPr>
          <p:spPr>
            <a:xfrm rot="-4300">
              <a:off x="1023361" y="3989533"/>
              <a:ext cx="276710" cy="355655"/>
            </a:xfrm>
            <a:prstGeom prst="rect">
              <a:avLst/>
            </a:prstGeom>
            <a:noFill/>
            <a:ln>
              <a:noFill/>
            </a:ln>
            <a:effectLst/>
            <a:sp3d z="-70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1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67779" y="5137076"/>
            <a:ext cx="2325903" cy="875116"/>
            <a:chOff x="0" y="4716566"/>
            <a:chExt cx="2325903" cy="87511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Rounded Rectangle 20"/>
            <p:cNvSpPr/>
            <p:nvPr/>
          </p:nvSpPr>
          <p:spPr>
            <a:xfrm>
              <a:off x="0" y="4716566"/>
              <a:ext cx="2325903" cy="87511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-3826945"/>
                    <a:satOff val="23056"/>
                    <a:lumOff val="1848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-3826945"/>
                    <a:satOff val="23056"/>
                    <a:lumOff val="1848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-3826945"/>
                    <a:satOff val="23056"/>
                    <a:lumOff val="1848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22" name="Rounded Rectangle 28"/>
            <p:cNvSpPr/>
            <p:nvPr/>
          </p:nvSpPr>
          <p:spPr>
            <a:xfrm>
              <a:off x="25631" y="4742197"/>
              <a:ext cx="2274641" cy="82385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7.การใช้ทรัพยากรประหยัดและคุ้มค่า</a:t>
              </a: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32935" y="5454351"/>
            <a:ext cx="557883" cy="394221"/>
            <a:chOff x="2443243" y="4842563"/>
            <a:chExt cx="283691" cy="46118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Right Arrow 18"/>
            <p:cNvSpPr/>
            <p:nvPr/>
          </p:nvSpPr>
          <p:spPr>
            <a:xfrm rot="21404480">
              <a:off x="2443243" y="4842563"/>
              <a:ext cx="283691" cy="46118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064A2">
                <a:hueOff val="-4464770"/>
                <a:satOff val="26899"/>
                <a:lumOff val="2156"/>
                <a:alphaOff val="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z="-70000" extrusionH="63500" prstMaterial="matte">
              <a:bevelT w="25400" h="6350" prst="relaxedInset"/>
              <a:contourClr>
                <a:sysClr val="window" lastClr="FFFFFF"/>
              </a:contourClr>
            </a:sp3d>
          </p:spPr>
        </p:sp>
        <p:sp>
          <p:nvSpPr>
            <p:cNvPr id="20" name="Right Arrow 30"/>
            <p:cNvSpPr/>
            <p:nvPr/>
          </p:nvSpPr>
          <p:spPr>
            <a:xfrm rot="21404480">
              <a:off x="2443312" y="4937218"/>
              <a:ext cx="198584" cy="276710"/>
            </a:xfrm>
            <a:prstGeom prst="rect">
              <a:avLst/>
            </a:prstGeom>
            <a:noFill/>
            <a:ln>
              <a:noFill/>
            </a:ln>
            <a:effectLst/>
            <a:sp3d z="-70000"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6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Cordia New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61223" y="5020841"/>
            <a:ext cx="2421371" cy="1115764"/>
            <a:chOff x="2860305" y="4446663"/>
            <a:chExt cx="1859607" cy="111576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2860305" y="4446663"/>
              <a:ext cx="1859607" cy="1115764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8064A2">
                    <a:hueOff val="-4464770"/>
                    <a:satOff val="26899"/>
                    <a:lumOff val="2156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-4464770"/>
                    <a:satOff val="26899"/>
                    <a:lumOff val="2156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-4464770"/>
                    <a:satOff val="26899"/>
                    <a:lumOff val="2156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8" name="Rounded Rectangle 32"/>
            <p:cNvSpPr/>
            <p:nvPr/>
          </p:nvSpPr>
          <p:spPr>
            <a:xfrm>
              <a:off x="2892985" y="4479343"/>
              <a:ext cx="1794247" cy="105040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H SarabunPSK" pitchFamily="34" charset="-34"/>
                  <a:ea typeface="+mn-ea"/>
                  <a:cs typeface="TH SarabunPSK" pitchFamily="34" charset="-34"/>
                </a:rPr>
                <a:t>8.การสร้างความสุขในการทำงาน</a:t>
              </a: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3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557167" y="4221485"/>
            <a:ext cx="3672407" cy="523220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pPr algn="ctr"/>
            <a:r>
              <a:rPr lang="th-TH" altLang="zh-CN" sz="2800" dirty="0">
                <a:solidFill>
                  <a:schemeClr val="bg1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การสร้างทัศนคติที่ดีในการทำงาน</a:t>
            </a:r>
          </a:p>
        </p:txBody>
      </p:sp>
      <p:sp>
        <p:nvSpPr>
          <p:cNvPr id="40" name="矩形 39"/>
          <p:cNvSpPr/>
          <p:nvPr/>
        </p:nvSpPr>
        <p:spPr>
          <a:xfrm>
            <a:off x="6082966" y="3436654"/>
            <a:ext cx="692818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886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876060" y="517893"/>
            <a:ext cx="4896547" cy="646262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E7E6E6">
                <a:lumMod val="9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73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NiramitIT๙" pitchFamily="2" charset="-34"/>
              <a:ea typeface="+mn-ea"/>
              <a:cs typeface="TH NiramitIT๙" pitchFamily="2" charset="-34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4839" y="1744117"/>
            <a:ext cx="4271221" cy="354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933"/>
              </a:lnSpc>
              <a:spcBef>
                <a:spcPts val="400"/>
              </a:spcBef>
            </a:pPr>
            <a:r>
              <a:rPr lang="th-TH" altLang="ko-KR" sz="2667" b="1" spc="67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ทัศนคติเชิงบวกในการทำงาน</a:t>
            </a:r>
            <a:br>
              <a:rPr lang="th-TH" altLang="ko-KR" sz="2667" b="1" spc="67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</a:br>
            <a:r>
              <a:rPr lang="th-TH" altLang="ko-KR" sz="2667" b="1" spc="67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(</a:t>
            </a:r>
            <a:r>
              <a:rPr lang="en-US" altLang="ko-KR" sz="2667" b="1" spc="67" dirty="0">
                <a:solidFill>
                  <a:prstClr val="black"/>
                </a:solidFill>
                <a:latin typeface="TH NiramitIT๙" pitchFamily="2" charset="-34"/>
                <a:cs typeface="TH NiramitIT๙" pitchFamily="2" charset="-34"/>
              </a:rPr>
              <a:t>Positive Attitude)</a:t>
            </a:r>
            <a:r>
              <a:rPr lang="th-TH" sz="2400" b="1" spc="-27" dirty="0">
                <a:solidFill>
                  <a:srgbClr val="F79646">
                    <a:lumMod val="75000"/>
                  </a:srgbClr>
                </a:solidFill>
                <a:latin typeface="TH NiramitIT๙" pitchFamily="2" charset="-34"/>
                <a:cs typeface="TH NiramitIT๙" pitchFamily="2" charset="-34"/>
              </a:rPr>
              <a:t>”</a:t>
            </a:r>
            <a:r>
              <a:rPr lang="th-TH" sz="2667" b="1" dirty="0">
                <a:solidFill>
                  <a:srgbClr val="1F497D"/>
                </a:solidFill>
                <a:latin typeface="TH NiramitIT๙" pitchFamily="2" charset="-34"/>
                <a:cs typeface="TH NiramitIT๙" pitchFamily="2" charset="-34"/>
              </a:rPr>
              <a:t/>
            </a:r>
            <a:br>
              <a:rPr lang="th-TH" sz="2667" b="1" dirty="0">
                <a:solidFill>
                  <a:srgbClr val="1F497D"/>
                </a:solidFill>
                <a:latin typeface="TH NiramitIT๙" pitchFamily="2" charset="-34"/>
                <a:cs typeface="TH NiramitIT๙" pitchFamily="2" charset="-34"/>
              </a:rPr>
            </a:br>
            <a:r>
              <a:rPr lang="th-TH" sz="2400" b="1" spc="-27" dirty="0">
                <a:solidFill>
                  <a:srgbClr val="FF0000"/>
                </a:solidFill>
                <a:latin typeface="TH NiramitIT๙" pitchFamily="2" charset="-34"/>
                <a:cs typeface="TH NiramitIT๙" pitchFamily="2" charset="-34"/>
              </a:rPr>
              <a:t>นำไปสู่การพัฒนาให้คนไทยมีความสุข</a:t>
            </a:r>
            <a:br>
              <a:rPr lang="th-TH" sz="2400" b="1" spc="-27" dirty="0">
                <a:solidFill>
                  <a:srgbClr val="FF0000"/>
                </a:solidFill>
                <a:latin typeface="TH NiramitIT๙" pitchFamily="2" charset="-34"/>
                <a:cs typeface="TH NiramitIT๙" pitchFamily="2" charset="-34"/>
              </a:rPr>
            </a:br>
            <a:r>
              <a:rPr lang="th-TH" sz="2400" b="1" spc="-27" dirty="0">
                <a:solidFill>
                  <a:srgbClr val="FF0000"/>
                </a:solidFill>
                <a:latin typeface="TH NiramitIT๙" pitchFamily="2" charset="-34"/>
                <a:cs typeface="TH NiramitIT๙" pitchFamily="2" charset="-34"/>
              </a:rPr>
              <a:t>“ทัศนคติเชิงบวกเป็นทางเลือกของคุณ ไม่ใช่สภาพแวดล้อมตัวคุณ”</a:t>
            </a:r>
          </a:p>
          <a:p>
            <a:pPr algn="ctr">
              <a:lnSpc>
                <a:spcPts val="2933"/>
              </a:lnSpc>
              <a:spcBef>
                <a:spcPts val="400"/>
              </a:spcBef>
            </a:pPr>
            <a:r>
              <a:rPr lang="th-TH" sz="2400" b="1" spc="-27" dirty="0">
                <a:solidFill>
                  <a:srgbClr val="70AD47">
                    <a:lumMod val="75000"/>
                  </a:srgbClr>
                </a:solidFill>
                <a:latin typeface="TH NiramitIT๙" pitchFamily="2" charset="-34"/>
                <a:cs typeface="TH NiramitIT๙" pitchFamily="2" charset="-34"/>
              </a:rPr>
              <a:t>“ทัศนคติ คือ วิธีที่คุณจะตอบสนองต่อสถานการณ์ต่าง ๆ ไม่ใช้ตัวสถานการณ์นั้น ๆ”</a:t>
            </a:r>
            <a:endParaRPr lang="th-TH" sz="800" b="1" spc="-27" dirty="0">
              <a:solidFill>
                <a:srgbClr val="70AD47">
                  <a:lumMod val="75000"/>
                </a:srgbClr>
              </a:solidFill>
              <a:latin typeface="TH NiramitIT๙" pitchFamily="2" charset="-34"/>
              <a:cs typeface="TH NiramitIT๙" pitchFamily="2" charset="-34"/>
            </a:endParaRPr>
          </a:p>
          <a:p>
            <a:pPr algn="ctr">
              <a:lnSpc>
                <a:spcPts val="2933"/>
              </a:lnSpc>
              <a:spcBef>
                <a:spcPts val="400"/>
              </a:spcBef>
            </a:pPr>
            <a:r>
              <a:rPr lang="th-TH" sz="2400" b="1" spc="-27" dirty="0">
                <a:solidFill>
                  <a:srgbClr val="7030A0"/>
                </a:solidFill>
                <a:latin typeface="TH NiramitIT๙" pitchFamily="2" charset="-34"/>
                <a:cs typeface="TH NiramitIT๙" pitchFamily="2" charset="-34"/>
              </a:rPr>
              <a:t>“คุณต้องควบคุม วิธีที่คุณเลือก และวิธีที่คุณตอบสนอง”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6066362" y="427794"/>
            <a:ext cx="416652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733" b="1" dirty="0">
                <a:solidFill>
                  <a:srgbClr val="0070C0"/>
                </a:solidFill>
                <a:latin typeface="TH NiramitIT๙" pitchFamily="2" charset="-34"/>
                <a:cs typeface="TH NiramitIT๙" pitchFamily="2" charset="-34"/>
              </a:rPr>
              <a:t>“</a:t>
            </a:r>
            <a:r>
              <a:rPr lang="th-TH" sz="3733" b="1" dirty="0" smtClean="0">
                <a:solidFill>
                  <a:srgbClr val="0070C0"/>
                </a:solidFill>
                <a:latin typeface="TH NiramitIT๙" pitchFamily="2" charset="-34"/>
                <a:cs typeface="TH NiramitIT๙" pitchFamily="2" charset="-34"/>
              </a:rPr>
              <a:t>ทัศนคติที่ดีใน</a:t>
            </a:r>
            <a:r>
              <a:rPr lang="th-TH" sz="3733" b="1" dirty="0">
                <a:solidFill>
                  <a:srgbClr val="0070C0"/>
                </a:solidFill>
                <a:latin typeface="TH NiramitIT๙" pitchFamily="2" charset="-34"/>
                <a:cs typeface="TH NiramitIT๙" pitchFamily="2" charset="-34"/>
              </a:rPr>
              <a:t>การทำงาน” </a:t>
            </a:r>
            <a:endParaRPr lang="th-TH" sz="3733" dirty="0">
              <a:solidFill>
                <a:srgbClr val="0070C0"/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51832" y="759958"/>
            <a:ext cx="3723605" cy="4906614"/>
            <a:chOff x="4849399" y="551343"/>
            <a:chExt cx="4115089" cy="3975256"/>
          </a:xfrm>
        </p:grpSpPr>
        <p:sp>
          <p:nvSpPr>
            <p:cNvPr id="6" name="Regular Pentagon 5"/>
            <p:cNvSpPr/>
            <p:nvPr/>
          </p:nvSpPr>
          <p:spPr>
            <a:xfrm>
              <a:off x="6967107" y="3158447"/>
              <a:ext cx="1512168" cy="1368152"/>
            </a:xfrm>
            <a:prstGeom prst="pentagon">
              <a:avLst/>
            </a:prstGeom>
            <a:solidFill>
              <a:srgbClr val="44546A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NiramitIT๙" pitchFamily="2" charset="-34"/>
                <a:ea typeface="+mn-ea"/>
                <a:cs typeface="TH NiramitIT๙" pitchFamily="2" charset="-34"/>
              </a:endParaRPr>
            </a:p>
          </p:txBody>
        </p:sp>
        <p:sp>
          <p:nvSpPr>
            <p:cNvPr id="7" name="Regular Pentagon 6"/>
            <p:cNvSpPr/>
            <p:nvPr/>
          </p:nvSpPr>
          <p:spPr>
            <a:xfrm>
              <a:off x="4849399" y="1680456"/>
              <a:ext cx="1512168" cy="1368152"/>
            </a:xfrm>
            <a:prstGeom prst="pentagon">
              <a:avLst/>
            </a:prstGeom>
            <a:solidFill>
              <a:srgbClr val="99CC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NiramitIT๙" pitchFamily="2" charset="-34"/>
                <a:ea typeface="+mn-ea"/>
                <a:cs typeface="TH NiramitIT๙" pitchFamily="2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86948" y="2179796"/>
              <a:ext cx="1568163" cy="5319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4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H NiramitIT๙" pitchFamily="2" charset="-34"/>
                  <a:ea typeface="Times New Roman"/>
                  <a:cs typeface="TH NiramitIT๙" pitchFamily="2" charset="-34"/>
                </a:rPr>
                <a:t>จุดประสงค์</a:t>
              </a:r>
            </a:p>
            <a:p>
              <a:pPr marL="0" marR="0" lvl="0" indent="0" defTabSz="914400" eaLnBrk="1" fontAlgn="auto" latinLnBrk="0" hangingPunct="1">
                <a:lnSpc>
                  <a:spcPts val="2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4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H NiramitIT๙" pitchFamily="2" charset="-34"/>
                  <a:ea typeface="Times New Roman"/>
                  <a:cs typeface="TH NiramitIT๙" pitchFamily="2" charset="-34"/>
                </a:rPr>
                <a:t>ในการทำงาน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70147" y="1329205"/>
              <a:ext cx="648737" cy="872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6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H NiramitIT๙" pitchFamily="2" charset="-34"/>
                  <a:cs typeface="TH NiramitIT๙" pitchFamily="2" charset="-34"/>
                </a:rPr>
                <a:t>๑</a:t>
              </a:r>
            </a:p>
          </p:txBody>
        </p:sp>
        <p:sp>
          <p:nvSpPr>
            <p:cNvPr id="10" name="Regular Pentagon 9"/>
            <p:cNvSpPr/>
            <p:nvPr/>
          </p:nvSpPr>
          <p:spPr>
            <a:xfrm>
              <a:off x="5342822" y="3150237"/>
              <a:ext cx="1512168" cy="1368152"/>
            </a:xfrm>
            <a:prstGeom prst="pentagon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NiramitIT๙" pitchFamily="2" charset="-34"/>
                <a:ea typeface="+mn-ea"/>
                <a:cs typeface="TH NiramitIT๙" pitchFamily="2" charset="-34"/>
              </a:endParaRPr>
            </a:p>
          </p:txBody>
        </p:sp>
        <p:sp>
          <p:nvSpPr>
            <p:cNvPr id="11" name="Regular Pentagon 10"/>
            <p:cNvSpPr/>
            <p:nvPr/>
          </p:nvSpPr>
          <p:spPr>
            <a:xfrm rot="10800000">
              <a:off x="6145543" y="2254243"/>
              <a:ext cx="1512168" cy="1368152"/>
            </a:xfrm>
            <a:prstGeom prst="pent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NiramitIT๙" pitchFamily="2" charset="-34"/>
                <a:ea typeface="+mn-ea"/>
                <a:cs typeface="TH NiramitIT๙" pitchFamily="2" charset="-34"/>
              </a:endParaRPr>
            </a:p>
          </p:txBody>
        </p:sp>
        <p:sp>
          <p:nvSpPr>
            <p:cNvPr id="12" name="Regular Pentagon 11"/>
            <p:cNvSpPr/>
            <p:nvPr/>
          </p:nvSpPr>
          <p:spPr>
            <a:xfrm>
              <a:off x="6156176" y="819050"/>
              <a:ext cx="1512168" cy="1368152"/>
            </a:xfrm>
            <a:prstGeom prst="pentagon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NiramitIT๙" pitchFamily="2" charset="-34"/>
                <a:ea typeface="+mn-ea"/>
                <a:cs typeface="TH NiramitIT๙" pitchFamily="2" charset="-34"/>
              </a:endParaRPr>
            </a:p>
          </p:txBody>
        </p:sp>
        <p:sp>
          <p:nvSpPr>
            <p:cNvPr id="13" name="Regular Pentagon 12"/>
            <p:cNvSpPr/>
            <p:nvPr/>
          </p:nvSpPr>
          <p:spPr>
            <a:xfrm>
              <a:off x="7452320" y="1728920"/>
              <a:ext cx="1512168" cy="1368152"/>
            </a:xfrm>
            <a:prstGeom prst="pentagon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373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NiramitIT๙" pitchFamily="2" charset="-34"/>
                <a:ea typeface="+mn-ea"/>
                <a:cs typeface="TH NiramitIT๙" pitchFamily="2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80033" y="551343"/>
              <a:ext cx="685939" cy="872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6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H NiramitIT๙" pitchFamily="2" charset="-34"/>
                  <a:cs typeface="TH NiramitIT๙" pitchFamily="2" charset="-34"/>
                </a:rPr>
                <a:t>๒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42260" y="2810123"/>
              <a:ext cx="737313" cy="972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7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H NiramitIT๙" pitchFamily="2" charset="-34"/>
                  <a:cs typeface="TH NiramitIT๙" pitchFamily="2" charset="-34"/>
                </a:rPr>
                <a:t>๓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16661" y="1484776"/>
              <a:ext cx="646965" cy="872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6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NiramitIT๙" pitchFamily="2" charset="-34"/>
                  <a:cs typeface="TH NiramitIT๙" pitchFamily="2" charset="-34"/>
                </a:rPr>
                <a:t>๔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39190" y="2926960"/>
              <a:ext cx="646965" cy="872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6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NiramitIT๙" pitchFamily="2" charset="-34"/>
                  <a:cs typeface="TH NiramitIT๙" pitchFamily="2" charset="-34"/>
                </a:rPr>
                <a:t>๕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47618" y="2974825"/>
              <a:ext cx="616849" cy="872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6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H NiramitIT๙" pitchFamily="2" charset="-34"/>
                  <a:cs typeface="TH NiramitIT๙" pitchFamily="2" charset="-34"/>
                </a:rPr>
                <a:t>๖</a:t>
              </a: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1750" y1="21875" x2="51750" y2="21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3319" y="3082533"/>
              <a:ext cx="711640" cy="504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4" b="98047" l="781" r="94922">
                          <a14:foregroundMark x1="5469" y1="30078" x2="5469" y2="30078"/>
                          <a14:foregroundMark x1="1563" y1="59375" x2="1563" y2="59375"/>
                          <a14:foregroundMark x1="46094" y1="2344" x2="46094" y2="2344"/>
                          <a14:foregroundMark x1="94922" y1="43750" x2="94922" y2="43750"/>
                          <a14:foregroundMark x1="3125" y1="30078" x2="3125" y2="30078"/>
                          <a14:foregroundMark x1="2734" y1="32422" x2="2734" y2="32422"/>
                          <a14:foregroundMark x1="51172" y1="93750" x2="51172" y2="93750"/>
                          <a14:foregroundMark x1="62109" y1="98047" x2="62109" y2="98047"/>
                          <a14:foregroundMark x1="781" y1="32422" x2="781" y2="324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402" y="4069558"/>
              <a:ext cx="374400" cy="37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6288320" y="1371236"/>
              <a:ext cx="1236008" cy="504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133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NiramitIT๙" pitchFamily="2" charset="-34"/>
                  <a:cs typeface="TH NiramitIT๙" pitchFamily="2" charset="-34"/>
                </a:rPr>
                <a:t>หลักการทำงาน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24018" y="2497496"/>
              <a:ext cx="1215695" cy="698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67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NiramitIT๙" pitchFamily="2" charset="-34"/>
                  <a:cs typeface="TH NiramitIT๙" pitchFamily="2" charset="-34"/>
                </a:rPr>
                <a:t>สิ่งสำคัญ</a:t>
              </a:r>
            </a:p>
            <a:p>
              <a:pPr marL="0" marR="0" lvl="0" indent="0" algn="ct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67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NiramitIT๙" pitchFamily="2" charset="-34"/>
                  <a:cs typeface="TH NiramitIT๙" pitchFamily="2" charset="-34"/>
                </a:rPr>
                <a:t>ในการทำงาน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88832" y="2226885"/>
              <a:ext cx="1414281" cy="733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1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67" b="1" i="0" u="none" strike="noStrike" kern="0" cap="none" spc="-53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NiramitIT๙" pitchFamily="2" charset="-34"/>
                  <a:cs typeface="TH NiramitIT๙" pitchFamily="2" charset="-34"/>
                </a:rPr>
                <a:t>ปัญหาและอุปสรรคในการทำงาน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71014" y="3704823"/>
              <a:ext cx="1296144" cy="496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67" b="1" i="0" u="none" strike="noStrike" kern="0" cap="none" spc="-53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NiramitIT๙" pitchFamily="2" charset="-34"/>
                  <a:cs typeface="TH NiramitIT๙" pitchFamily="2" charset="-34"/>
                </a:rPr>
                <a:t>ทัศนคติที่มีผลต่อการทำงาน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89967" y="3643855"/>
              <a:ext cx="1403647" cy="552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22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67" b="1" i="0" u="none" strike="noStrike" kern="0" cap="none" spc="-53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NiramitIT๙" pitchFamily="2" charset="-34"/>
                  <a:cs typeface="TH NiramitIT๙" pitchFamily="2" charset="-34"/>
                </a:rPr>
                <a:t>การสร้างทัศนคติ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75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appiness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92" y="0"/>
            <a:ext cx="5211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149455" y="188640"/>
            <a:ext cx="4248472" cy="5078313"/>
          </a:xfrm>
          <a:prstGeom prst="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อยากมีสุข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ชั่วโมง </a:t>
            </a:r>
            <a:r>
              <a:rPr kumimoji="0" lang="th-TH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ให้</a:t>
            </a:r>
            <a:r>
              <a:rPr kumimoji="0" lang="th-TH" sz="36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งีบ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อยากมีสุข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วัน </a:t>
            </a:r>
            <a:r>
              <a:rPr kumimoji="0" lang="th-TH" sz="36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ให้ไปพักผ่อน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อยากสุข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อาทิตย์ </a:t>
            </a:r>
            <a:r>
              <a:rPr kumimoji="0" lang="th-TH" sz="36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ให้ไปปิกนิก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อยากสุข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เดือน </a:t>
            </a:r>
            <a:r>
              <a:rPr kumimoji="0" lang="th-TH" sz="36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ให้แต่งงาน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อยากสุข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1</a:t>
            </a:r>
            <a:r>
              <a:rPr kumimoji="0" lang="th-TH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ปี </a:t>
            </a:r>
            <a:r>
              <a:rPr kumimoji="0" lang="th-TH" sz="36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ให้อยู่กับมรกด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1" i="0" u="sng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แต่...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ถ้าอยากมีสุขตลอดไป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ให้ทำงานที่ตนรัก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785" y="5316638"/>
            <a:ext cx="156845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1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397567" y="3213099"/>
            <a:ext cx="8518525" cy="350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th-TH" sz="4800" b="1" u="sng" dirty="0" smtClean="0">
                <a:latin typeface="TH SarabunPSK" pitchFamily="34" charset="-34"/>
                <a:cs typeface="TH SarabunPSK" pitchFamily="34" charset="-34"/>
              </a:rPr>
              <a:t>ทัศนคติที่ดี ประกอบด้วย</a:t>
            </a:r>
          </a:p>
          <a:p>
            <a:pPr>
              <a:defRPr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ความรัก และความเข้าใจ</a:t>
            </a:r>
          </a:p>
          <a:p>
            <a:pPr>
              <a:defRPr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ความมุ่งมั่นในงานที่ทำ</a:t>
            </a:r>
          </a:p>
          <a:p>
            <a:pPr>
              <a:defRPr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ความเชื่อมั่นว่าทุกสิ่งสามารถเกิดขึ้นได้ 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7567" y="2176165"/>
            <a:ext cx="4887470" cy="923330"/>
          </a:xfrm>
          <a:prstGeom prst="rect">
            <a:avLst/>
          </a:prstGeom>
          <a:solidFill>
            <a:srgbClr val="FF0000"/>
          </a:solidFill>
          <a:ln>
            <a:solidFill>
              <a:srgbClr val="5B9BD5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cs typeface="TH SarabunPSK" pitchFamily="34" charset="-34"/>
              </a:rPr>
              <a:t>Mind Set = </a:t>
            </a:r>
            <a:r>
              <a:rPr kumimoji="0" lang="th-TH" sz="5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H SarabunPSK" pitchFamily="34" charset="-34"/>
                <a:cs typeface="TH SarabunPSK" pitchFamily="34" charset="-34"/>
              </a:rPr>
              <a:t>ใจ</a:t>
            </a:r>
            <a:endParaRPr kumimoji="0" lang="en-US" sz="54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9" y="2051049"/>
            <a:ext cx="19621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67" y="293687"/>
            <a:ext cx="5276850" cy="160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79" y="293687"/>
            <a:ext cx="211772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3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40943" y="1581150"/>
            <a:ext cx="733742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54F72"/>
              </a:buClr>
              <a:buSzPct val="80000"/>
              <a:defRPr/>
            </a:pPr>
            <a:r>
              <a:rPr lang="th-TH" sz="4400" b="1" dirty="0">
                <a:solidFill>
                  <a:srgbClr val="0563C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ความเชื่อ...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40943" y="2420938"/>
            <a:ext cx="7337425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54F72"/>
              </a:buClr>
              <a:buSzPct val="80000"/>
              <a:buFontTx/>
              <a:buChar char="o"/>
              <a:defRPr/>
            </a:pPr>
            <a:r>
              <a:rPr lang="th-TH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เชื่อว่าเราทำได้ เราก็ทำได้</a:t>
            </a:r>
          </a:p>
          <a:p>
            <a:pPr marL="342900" indent="-342900">
              <a:spcBef>
                <a:spcPct val="20000"/>
              </a:spcBef>
              <a:buClr>
                <a:srgbClr val="954F72"/>
              </a:buClr>
              <a:buSzPct val="80000"/>
              <a:buFontTx/>
              <a:buChar char="o"/>
              <a:defRPr/>
            </a:pPr>
            <a:r>
              <a:rPr lang="th-TH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เชื่อมั่นต่อผู้อื่น</a:t>
            </a:r>
          </a:p>
          <a:p>
            <a:pPr marL="342900" indent="-342900">
              <a:spcBef>
                <a:spcPct val="20000"/>
              </a:spcBef>
              <a:buClr>
                <a:srgbClr val="954F72"/>
              </a:buClr>
              <a:buSzPct val="80000"/>
              <a:buFontTx/>
              <a:buChar char="o"/>
              <a:defRPr/>
            </a:pPr>
            <a:r>
              <a:rPr lang="th-TH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เชื่อมั่นในการกระทำ ว่าจะก่อผลลัพธ์ที่ดี</a:t>
            </a:r>
          </a:p>
          <a:p>
            <a:pPr marL="342900" indent="-342900">
              <a:spcBef>
                <a:spcPct val="20000"/>
              </a:spcBef>
              <a:buClr>
                <a:srgbClr val="954F72"/>
              </a:buClr>
              <a:buSzPct val="80000"/>
              <a:buFontTx/>
              <a:buChar char="o"/>
              <a:defRPr/>
            </a:pPr>
            <a:r>
              <a:rPr lang="th-TH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เชื่อมั่นว่า สิ่งดี ๆ จะเกิดขึ้นกับตัวเอง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55" y="140494"/>
            <a:ext cx="35782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59993" y="1027113"/>
            <a:ext cx="702468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คุณลักษณะของนักคิดเชิงบวก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55" y="1883569"/>
            <a:ext cx="35528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9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/>
          </p:cNvPicPr>
          <p:nvPr/>
        </p:nvPicPr>
        <p:blipFill rotWithShape="1">
          <a:blip r:embed="rId2"/>
          <a:srcRect t="73580" r="278" b="9630"/>
          <a:stretch/>
        </p:blipFill>
        <p:spPr bwMode="auto">
          <a:xfrm>
            <a:off x="2036886" y="29179"/>
            <a:ext cx="10821863" cy="2435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571" y="4230119"/>
            <a:ext cx="1978308" cy="162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55" y="2651427"/>
            <a:ext cx="2159741" cy="161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71" y="3615350"/>
            <a:ext cx="1791540" cy="132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141783" y="4253572"/>
            <a:ext cx="574536" cy="359485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NiramitIT๙" pitchFamily="2" charset="-34"/>
              <a:ea typeface="+mn-ea"/>
              <a:cs typeface="TH NiramitIT๙" pitchFamily="2" charset="-34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840334" y="4727629"/>
            <a:ext cx="574535" cy="359485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NiramitIT๙" pitchFamily="2" charset="-34"/>
              <a:ea typeface="+mn-ea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127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557167" y="4221485"/>
            <a:ext cx="3672407" cy="523220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pPr algn="ctr"/>
            <a:r>
              <a:rPr lang="th-TH" altLang="zh-CN" sz="2800" dirty="0">
                <a:solidFill>
                  <a:prstClr val="white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องค์กรนวัตกรรม</a:t>
            </a:r>
          </a:p>
        </p:txBody>
      </p:sp>
      <p:sp>
        <p:nvSpPr>
          <p:cNvPr id="40" name="矩形 39"/>
          <p:cNvSpPr/>
          <p:nvPr/>
        </p:nvSpPr>
        <p:spPr>
          <a:xfrm>
            <a:off x="6073348" y="3436654"/>
            <a:ext cx="712054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800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6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b="1" kern="0">
              <a:solidFill>
                <a:sysClr val="window" lastClr="FFFFFF"/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b="1" kern="0">
              <a:solidFill>
                <a:sysClr val="window" lastClr="FFFFFF"/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70C4B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b="1" kern="0">
              <a:solidFill>
                <a:sysClr val="window" lastClr="FFFFFF"/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b="1" kern="0">
              <a:solidFill>
                <a:sysClr val="window" lastClr="FFFFFF"/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</a:endParaRPr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FDBD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b="1" kern="0">
              <a:solidFill>
                <a:sysClr val="window" lastClr="FFFFFF"/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2" name="Freeform 193"/>
              <p:cNvSpPr>
                <a:spLocks/>
              </p:cNvSpPr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3" name="Freeform 194"/>
              <p:cNvSpPr>
                <a:spLocks/>
              </p:cNvSpPr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4" name="Freeform 195"/>
              <p:cNvSpPr>
                <a:spLocks/>
              </p:cNvSpPr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5" name="Freeform 196"/>
              <p:cNvSpPr>
                <a:spLocks/>
              </p:cNvSpPr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6" name="Freeform 197"/>
              <p:cNvSpPr>
                <a:spLocks/>
              </p:cNvSpPr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7" name="Freeform 198"/>
              <p:cNvSpPr>
                <a:spLocks/>
              </p:cNvSpPr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>
              <a:spLocks/>
            </p:cNvSpPr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>
              <a:spLocks/>
            </p:cNvSpPr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44" name="Freeform 207"/>
              <p:cNvSpPr>
                <a:spLocks/>
              </p:cNvSpPr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>
              <a:spLocks/>
            </p:cNvSpPr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</p:grpSpPr>
        <p:sp>
          <p:nvSpPr>
            <p:cNvPr id="51" name="Freeform 82"/>
            <p:cNvSpPr>
              <a:spLocks/>
            </p:cNvSpPr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54" name="Freeform 211"/>
              <p:cNvSpPr>
                <a:spLocks/>
              </p:cNvSpPr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55" name="Freeform 212"/>
              <p:cNvSpPr>
                <a:spLocks/>
              </p:cNvSpPr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</p:grpSp>
      <p:sp>
        <p:nvSpPr>
          <p:cNvPr id="56" name="Text Placeholder 7"/>
          <p:cNvSpPr txBox="1">
            <a:spLocks/>
          </p:cNvSpPr>
          <p:nvPr/>
        </p:nvSpPr>
        <p:spPr>
          <a:xfrm>
            <a:off x="1327980" y="1936225"/>
            <a:ext cx="3122957" cy="69763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57200" eaLnBrk="1" fontAlgn="auto" hangingPunct="1">
              <a:buClr>
                <a:srgbClr val="19C4C3"/>
              </a:buClr>
            </a:pPr>
            <a:r>
              <a:rPr lang="th-TH" sz="2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1.การ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สร้างองค์กรนวัตกรรม 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Innovative Organization</a:t>
            </a:r>
            <a:endParaRPr lang="th-TH" sz="24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1710290" y="3417047"/>
            <a:ext cx="2657466" cy="545498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457200" eaLnBrk="1" fontAlgn="auto" hangingPunct="1">
              <a:lnSpc>
                <a:spcPct val="140000"/>
              </a:lnSpc>
              <a:buClr>
                <a:srgbClr val="19C4C3"/>
              </a:buClr>
            </a:pPr>
            <a:r>
              <a:rPr lang="th-TH" sz="2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3.การ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ขออนุมัติไปราชการ </a:t>
            </a:r>
          </a:p>
        </p:txBody>
      </p:sp>
      <p:sp>
        <p:nvSpPr>
          <p:cNvPr id="60" name="Text Placeholder 7"/>
          <p:cNvSpPr txBox="1">
            <a:spLocks/>
          </p:cNvSpPr>
          <p:nvPr/>
        </p:nvSpPr>
        <p:spPr>
          <a:xfrm>
            <a:off x="1571242" y="5311598"/>
            <a:ext cx="2657466" cy="534700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457200" eaLnBrk="1" fontAlgn="auto" hangingPunct="1">
              <a:lnSpc>
                <a:spcPct val="140000"/>
              </a:lnSpc>
              <a:buClr>
                <a:srgbClr val="19C4C3"/>
              </a:buClr>
            </a:pPr>
            <a:r>
              <a:rPr lang="th-TH" sz="2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6.งบประมาณ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นอกแผน</a:t>
            </a:r>
          </a:p>
        </p:txBody>
      </p:sp>
      <p:sp>
        <p:nvSpPr>
          <p:cNvPr id="62" name="Text Placeholder 7"/>
          <p:cNvSpPr txBox="1">
            <a:spLocks/>
          </p:cNvSpPr>
          <p:nvPr/>
        </p:nvSpPr>
        <p:spPr>
          <a:xfrm>
            <a:off x="8661623" y="2304238"/>
            <a:ext cx="3312368" cy="963276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457200" eaLnBrk="1" fontAlgn="auto" hangingPunct="1">
              <a:buClr>
                <a:srgbClr val="19C4C3"/>
              </a:buClr>
            </a:pPr>
            <a:r>
              <a:rPr lang="th-TH" sz="2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2.การ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ให้บริการอย่างมีประสิทธิภาพ</a:t>
            </a:r>
            <a:endParaRPr lang="en-US" sz="24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3" name="Text Placeholder 2"/>
          <p:cNvSpPr txBox="1">
            <a:spLocks/>
          </p:cNvSpPr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altLang="zh-CN" sz="9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  <a:sym typeface="+mn-lt"/>
            </a:endParaRPr>
          </a:p>
        </p:txBody>
      </p:sp>
      <p:sp>
        <p:nvSpPr>
          <p:cNvPr id="64" name="Text Placeholder 7"/>
          <p:cNvSpPr txBox="1">
            <a:spLocks/>
          </p:cNvSpPr>
          <p:nvPr/>
        </p:nvSpPr>
        <p:spPr>
          <a:xfrm>
            <a:off x="8790500" y="4218891"/>
            <a:ext cx="3215566" cy="73178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457200" eaLnBrk="1" fontAlgn="auto" hangingPunct="1">
              <a:buClr>
                <a:srgbClr val="19C4C3"/>
              </a:buClr>
            </a:pPr>
            <a:r>
              <a:rPr lang="th-TH" sz="2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4.การ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ยืมเงินทดรองไปราชการ และการส่งชดใช้เงินยืม</a:t>
            </a:r>
            <a:endParaRPr lang="en-US" sz="2400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6" name="Text Placeholder 7"/>
          <p:cNvSpPr txBox="1">
            <a:spLocks/>
          </p:cNvSpPr>
          <p:nvPr/>
        </p:nvSpPr>
        <p:spPr>
          <a:xfrm>
            <a:off x="8646128" y="5846298"/>
            <a:ext cx="2657466" cy="536537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457200" eaLnBrk="1" fontAlgn="auto" hangingPunct="1">
              <a:lnSpc>
                <a:spcPct val="140000"/>
              </a:lnSpc>
              <a:buClr>
                <a:srgbClr val="19C4C3"/>
              </a:buClr>
            </a:pPr>
            <a:r>
              <a:rPr lang="th-TH" sz="2400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5.ประกัน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อุบัติเหตุ</a:t>
            </a:r>
          </a:p>
        </p:txBody>
      </p:sp>
      <p:sp>
        <p:nvSpPr>
          <p:cNvPr id="69" name="矩形 39"/>
          <p:cNvSpPr/>
          <p:nvPr/>
        </p:nvSpPr>
        <p:spPr>
          <a:xfrm>
            <a:off x="1788520" y="820207"/>
            <a:ext cx="2501006" cy="70788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lvl="0" algn="ct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th-TH" sz="4000" b="1" dirty="0">
                <a:solidFill>
                  <a:srgbClr val="7C858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องค์กรนวัตกรรม</a:t>
            </a:r>
            <a:endParaRPr lang="en-US" sz="4000" b="1" dirty="0">
              <a:solidFill>
                <a:srgbClr val="7C858E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71" name="矩形 40"/>
          <p:cNvSpPr/>
          <p:nvPr/>
        </p:nvSpPr>
        <p:spPr>
          <a:xfrm>
            <a:off x="1858251" y="258901"/>
            <a:ext cx="4456669" cy="76944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sz="4400" b="1" dirty="0">
                <a:solidFill>
                  <a:srgbClr val="19C4C3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Innovative Organization</a:t>
            </a:r>
            <a:endParaRPr lang="zh-CN" altLang="en-US" b="1" dirty="0">
              <a:solidFill>
                <a:srgbClr val="70C4BC"/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353297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8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600"/>
                            </p:stCondLst>
                            <p:childTnLst>
                              <p:par>
                                <p:cTn id="8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4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1445" y="2626548"/>
            <a:ext cx="4446740" cy="3482386"/>
            <a:chOff x="1591445" y="2300385"/>
            <a:chExt cx="4446740" cy="3482386"/>
          </a:xfrm>
        </p:grpSpPr>
        <p:sp>
          <p:nvSpPr>
            <p:cNvPr id="28674" name="MH_Other_1"/>
            <p:cNvSpPr>
              <a:spLocks/>
            </p:cNvSpPr>
            <p:nvPr/>
          </p:nvSpPr>
          <p:spPr bwMode="auto">
            <a:xfrm>
              <a:off x="1591445" y="4054972"/>
              <a:ext cx="3964564" cy="189188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8675" name="MH_Other_2"/>
            <p:cNvSpPr>
              <a:spLocks/>
            </p:cNvSpPr>
            <p:nvPr/>
          </p:nvSpPr>
          <p:spPr bwMode="auto">
            <a:xfrm>
              <a:off x="1591445" y="2300385"/>
              <a:ext cx="3442206" cy="1875131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8676" name="MH_Other_3"/>
            <p:cNvSpPr>
              <a:spLocks/>
            </p:cNvSpPr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8677" name="MH_Other_4"/>
            <p:cNvSpPr>
              <a:spLocks/>
            </p:cNvSpPr>
            <p:nvPr/>
          </p:nvSpPr>
          <p:spPr bwMode="auto">
            <a:xfrm>
              <a:off x="1658414" y="4162122"/>
              <a:ext cx="4379771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8678" name="MH_Other_5"/>
            <p:cNvSpPr>
              <a:spLocks/>
            </p:cNvSpPr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722245" y="2248173"/>
            <a:ext cx="704849" cy="704849"/>
          </a:xfrm>
          <a:prstGeom prst="ellipse">
            <a:avLst/>
          </a:prstGeom>
          <a:solidFill>
            <a:srgbClr val="70C4BC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1" b="1" dirty="0">
                <a:solidFill>
                  <a:srgbClr val="FFFFFF"/>
                </a:solidFill>
                <a:latin typeface="TH SarabunPSK" pitchFamily="34" charset="-34"/>
                <a:ea typeface="Gungsuh" panose="02030600000101010101" pitchFamily="18" charset="-127"/>
                <a:cs typeface="TH SarabunPSK" pitchFamily="34" charset="-34"/>
              </a:rPr>
              <a:t>01</a:t>
            </a:r>
            <a:endParaRPr lang="zh-CN" altLang="en-US" sz="2531" b="1" dirty="0">
              <a:solidFill>
                <a:srgbClr val="FFFFFF"/>
              </a:solidFill>
              <a:latin typeface="TH SarabunPSK" pitchFamily="34" charset="-34"/>
              <a:ea typeface="Gungsuh" panose="02030600000101010101" pitchFamily="18" charset="-127"/>
              <a:cs typeface="TH SarabunPSK" pitchFamily="34" charset="-34"/>
            </a:endParaRP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701667" y="3097006"/>
            <a:ext cx="704848" cy="704848"/>
          </a:xfrm>
          <a:prstGeom prst="ellipse">
            <a:avLst/>
          </a:prstGeom>
          <a:solidFill>
            <a:srgbClr val="FDBD2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1" b="1" dirty="0">
                <a:solidFill>
                  <a:srgbClr val="FFFFFF"/>
                </a:solidFill>
                <a:latin typeface="TH SarabunPSK" pitchFamily="34" charset="-34"/>
                <a:ea typeface="Gungsuh" panose="02030600000101010101" pitchFamily="18" charset="-127"/>
                <a:cs typeface="TH SarabunPSK" pitchFamily="34" charset="-34"/>
              </a:rPr>
              <a:t>02</a:t>
            </a:r>
            <a:endParaRPr lang="zh-CN" altLang="en-US" sz="2531" b="1" dirty="0">
              <a:solidFill>
                <a:srgbClr val="FFFFFF"/>
              </a:solidFill>
              <a:latin typeface="TH SarabunPSK" pitchFamily="34" charset="-34"/>
              <a:ea typeface="Gungsuh" panose="02030600000101010101" pitchFamily="18" charset="-127"/>
              <a:cs typeface="TH SarabunPSK" pitchFamily="34" charset="-34"/>
            </a:endParaRP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201073" y="4012806"/>
            <a:ext cx="704849" cy="706523"/>
          </a:xfrm>
          <a:prstGeom prst="ellipse">
            <a:avLst/>
          </a:prstGeom>
          <a:solidFill>
            <a:srgbClr val="70C4BC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1" b="1">
                <a:solidFill>
                  <a:srgbClr val="FFFFFF"/>
                </a:solidFill>
                <a:latin typeface="TH SarabunPSK" pitchFamily="34" charset="-34"/>
                <a:ea typeface="Gungsuh" panose="02030600000101010101" pitchFamily="18" charset="-127"/>
                <a:cs typeface="TH SarabunPSK" pitchFamily="34" charset="-34"/>
              </a:rPr>
              <a:t>03</a:t>
            </a:r>
            <a:endParaRPr lang="zh-CN" altLang="en-US" sz="2531" b="1">
              <a:solidFill>
                <a:srgbClr val="FFFFFF"/>
              </a:solidFill>
              <a:latin typeface="TH SarabunPSK" pitchFamily="34" charset="-34"/>
              <a:ea typeface="Gungsuh" panose="02030600000101010101" pitchFamily="18" charset="-127"/>
              <a:cs typeface="TH SarabunPSK" pitchFamily="34" charset="-34"/>
            </a:endParaRP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698319" y="4794669"/>
            <a:ext cx="704848" cy="706523"/>
          </a:xfrm>
          <a:prstGeom prst="ellipse">
            <a:avLst/>
          </a:prstGeom>
          <a:solidFill>
            <a:srgbClr val="FDBD24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1" b="1">
                <a:solidFill>
                  <a:srgbClr val="FFFFFF"/>
                </a:solidFill>
                <a:latin typeface="TH SarabunPSK" pitchFamily="34" charset="-34"/>
                <a:ea typeface="Gungsuh" panose="02030600000101010101" pitchFamily="18" charset="-127"/>
                <a:cs typeface="TH SarabunPSK" pitchFamily="34" charset="-34"/>
              </a:rPr>
              <a:t>04</a:t>
            </a:r>
            <a:endParaRPr lang="zh-CN" altLang="en-US" sz="2531" b="1">
              <a:solidFill>
                <a:srgbClr val="FFFFFF"/>
              </a:solidFill>
              <a:latin typeface="TH SarabunPSK" pitchFamily="34" charset="-34"/>
              <a:ea typeface="Gungsuh" panose="02030600000101010101" pitchFamily="18" charset="-127"/>
              <a:cs typeface="TH SarabunPSK" pitchFamily="34" charset="-34"/>
            </a:endParaRP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688760" y="5779113"/>
            <a:ext cx="704849" cy="704848"/>
          </a:xfrm>
          <a:prstGeom prst="ellipse">
            <a:avLst/>
          </a:prstGeom>
          <a:solidFill>
            <a:srgbClr val="70C4BC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1" b="1">
                <a:solidFill>
                  <a:srgbClr val="FFFFFF"/>
                </a:solidFill>
                <a:latin typeface="TH SarabunPSK" pitchFamily="34" charset="-34"/>
                <a:ea typeface="Gungsuh" panose="02030600000101010101" pitchFamily="18" charset="-127"/>
                <a:cs typeface="TH SarabunPSK" pitchFamily="34" charset="-34"/>
              </a:rPr>
              <a:t>05</a:t>
            </a:r>
            <a:endParaRPr lang="zh-CN" altLang="en-US" sz="2531" b="1">
              <a:solidFill>
                <a:srgbClr val="FFFFFF"/>
              </a:solidFill>
              <a:latin typeface="TH SarabunPSK" pitchFamily="34" charset="-34"/>
              <a:ea typeface="Gungsuh" panose="02030600000101010101" pitchFamily="18" charset="-127"/>
              <a:cs typeface="TH SarabunPSK" pitchFamily="34" charset="-34"/>
            </a:endParaRP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4691" y="2857380"/>
            <a:ext cx="2781658" cy="3134899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70C4BC"/>
          </a:solidFill>
          <a:ln w="28575">
            <a:noFill/>
          </a:ln>
        </p:spPr>
        <p:txBody>
          <a:bodyPr lIns="0" tIns="0" rIns="113847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th-TH" sz="2800" b="1" dirty="0">
                <a:solidFill>
                  <a:srgbClr val="7030A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การให้บริการอย่างมีประสิทธิภาพ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6117942" y="2395715"/>
            <a:ext cx="420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มีความช่างสังเกต (</a:t>
            </a: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Observe) 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5782101" y="1758924"/>
            <a:ext cx="482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ต้องมีความรู้ในงานที่ให้บริการ ( </a:t>
            </a: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know)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53626" y="3586410"/>
            <a:ext cx="390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ต้องมีกิริยาวาจาสุภาพ (</a:t>
            </a: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Manner)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553626" y="2996670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ต้องมีความกระตือรือร้น (</a:t>
            </a: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Enthusiasm) 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6383438" y="4831789"/>
            <a:ext cx="4827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ต้องสามารถควบคุมอารมณ์ได้ (</a:t>
            </a: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Emotional control) 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6248825" y="4150623"/>
            <a:ext cx="421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ต้องมีความคิดริเริ่มสร้างสรรค์ (</a:t>
            </a: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Creative) 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406515" y="5530614"/>
            <a:ext cx="463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ต้องมีสติในการแก้ปัญหาที่เกิดขึ้น (</a:t>
            </a: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Calmness) 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5782101" y="6219078"/>
            <a:ext cx="3959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th-TH" sz="2400" b="1" dirty="0">
                <a:solidFill>
                  <a:srgbClr val="0070C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มีทัศนคติต่องานบริการดี (</a:t>
            </a:r>
            <a:r>
              <a:rPr lang="en-US" sz="2400" b="1" dirty="0">
                <a:solidFill>
                  <a:srgbClr val="0070C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Attitude) </a:t>
            </a:r>
          </a:p>
        </p:txBody>
      </p:sp>
      <p:sp>
        <p:nvSpPr>
          <p:cNvPr id="35" name="矩形 34"/>
          <p:cNvSpPr/>
          <p:nvPr/>
        </p:nvSpPr>
        <p:spPr>
          <a:xfrm>
            <a:off x="1830638" y="231949"/>
            <a:ext cx="5264583" cy="76944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th-TH" sz="4400" b="1" dirty="0">
                <a:solidFill>
                  <a:srgbClr val="19C4C3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การให้บริการอย่างมีประสิทธิภาพ</a:t>
            </a:r>
            <a:endParaRPr lang="zh-CN" altLang="en-US" b="1" dirty="0">
              <a:solidFill>
                <a:srgbClr val="70C4BC"/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59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t="11680" r="24737" b="3661"/>
          <a:stretch/>
        </p:blipFill>
        <p:spPr bwMode="auto">
          <a:xfrm>
            <a:off x="860756" y="375965"/>
            <a:ext cx="11265251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1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6"/>
          <a:stretch/>
        </p:blipFill>
        <p:spPr bwMode="auto">
          <a:xfrm>
            <a:off x="2396927" y="354559"/>
            <a:ext cx="8280920" cy="6142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0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557167" y="4221485"/>
            <a:ext cx="3672407" cy="523220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pPr algn="ctr"/>
            <a:r>
              <a:rPr lang="th-TH" altLang="zh-CN" sz="2800" dirty="0">
                <a:solidFill>
                  <a:prstClr val="white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การเขียนโครงการ</a:t>
            </a:r>
          </a:p>
        </p:txBody>
      </p:sp>
      <p:sp>
        <p:nvSpPr>
          <p:cNvPr id="40" name="矩形 39"/>
          <p:cNvSpPr/>
          <p:nvPr/>
        </p:nvSpPr>
        <p:spPr>
          <a:xfrm>
            <a:off x="6093384" y="3436654"/>
            <a:ext cx="671980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3.1</a:t>
            </a:r>
            <a:endParaRPr lang="zh-CN" altLang="en-US" sz="4800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1"/>
          <p:cNvSpPr txBox="1">
            <a:spLocks/>
          </p:cNvSpPr>
          <p:nvPr/>
        </p:nvSpPr>
        <p:spPr>
          <a:xfrm>
            <a:off x="2252911" y="447973"/>
            <a:ext cx="7810272" cy="86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th-TH" sz="4000" dirty="0" smtClean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การเขียนโครงการ (ตามแบบฟอร์มโครงการ มทร.ตอ.)</a:t>
            </a:r>
            <a:endParaRPr lang="th-TH" sz="4000" dirty="0">
              <a:solidFill>
                <a:srgbClr val="FF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" name="Shape 85"/>
          <p:cNvSpPr txBox="1">
            <a:spLocks/>
          </p:cNvSpPr>
          <p:nvPr/>
        </p:nvSpPr>
        <p:spPr>
          <a:xfrm>
            <a:off x="1922536" y="1347612"/>
            <a:ext cx="5241752" cy="5566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Source Sans Pro"/>
              <a:buNone/>
            </a:pPr>
            <a:r>
              <a:rPr lang="th-TH" sz="32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ความสอดคล้อง เชื่อมโยง</a:t>
            </a:r>
          </a:p>
          <a:p>
            <a:pPr marL="0" indent="0">
              <a:buClr>
                <a:schemeClr val="dk1"/>
              </a:buClr>
              <a:buSzPts val="1100"/>
              <a:buFont typeface="Source Sans Pro"/>
              <a:buNone/>
            </a:pPr>
            <a:r>
              <a:rPr lang="th-TH" sz="32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 ชื่อโครงการ/โครงการย่อย</a:t>
            </a:r>
          </a:p>
          <a:p>
            <a:pPr marL="0" indent="0">
              <a:buClr>
                <a:schemeClr val="dk1"/>
              </a:buClr>
              <a:buSzPts val="1100"/>
              <a:buFont typeface="Source Sans Pro"/>
              <a:buNone/>
            </a:pPr>
            <a:r>
              <a:rPr lang="th-TH" sz="32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 ประเภทโครงการ</a:t>
            </a:r>
          </a:p>
          <a:p>
            <a:pPr marL="0" indent="0">
              <a:buClr>
                <a:schemeClr val="dk1"/>
              </a:buClr>
              <a:buSzPts val="1100"/>
              <a:buFont typeface="Source Sans Pro"/>
              <a:buNone/>
            </a:pPr>
            <a:r>
              <a:rPr lang="th-TH" sz="32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3. ผู้รับผิดชอบโครงการ</a:t>
            </a:r>
          </a:p>
          <a:p>
            <a:pPr marL="0" indent="0">
              <a:buClr>
                <a:schemeClr val="dk1"/>
              </a:buClr>
              <a:buSzPts val="1100"/>
              <a:buFont typeface="Source Sans Pro"/>
              <a:buNone/>
            </a:pPr>
            <a:r>
              <a:rPr lang="th-TH" sz="32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4. หลักการและเหตุผล</a:t>
            </a:r>
          </a:p>
          <a:p>
            <a:pPr marL="0" indent="0">
              <a:buClr>
                <a:schemeClr val="dk1"/>
              </a:buClr>
              <a:buSzPts val="1100"/>
              <a:buFont typeface="Source Sans Pro"/>
              <a:buNone/>
            </a:pPr>
            <a:r>
              <a:rPr lang="th-TH" sz="32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5. วัตถุประสงค์ ตัวชี้วัดผลผลิต/ผลลัพธ์</a:t>
            </a:r>
          </a:p>
          <a:p>
            <a:pPr marL="0" indent="0">
              <a:buClr>
                <a:schemeClr val="dk1"/>
              </a:buClr>
              <a:buSzPts val="1100"/>
              <a:buFont typeface="Source Sans Pro"/>
              <a:buNone/>
            </a:pPr>
            <a:r>
              <a:rPr lang="th-TH" sz="32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6. กลุ่มเป้าหมาย </a:t>
            </a:r>
          </a:p>
          <a:p>
            <a:pPr marL="0" indent="0">
              <a:buClr>
                <a:schemeClr val="dk1"/>
              </a:buClr>
              <a:buSzPts val="1100"/>
              <a:buFont typeface="Source Sans Pro"/>
              <a:buNone/>
            </a:pPr>
            <a:r>
              <a:rPr lang="th-TH" sz="32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7. กิจกรรม /แผนการดำเนินงาน</a:t>
            </a:r>
          </a:p>
          <a:p>
            <a:pPr indent="-457200">
              <a:buClr>
                <a:schemeClr val="dk1"/>
              </a:buClr>
              <a:buSzPts val="1100"/>
              <a:buFont typeface="Arial"/>
              <a:buAutoNum type="arabicPeriod"/>
            </a:pPr>
            <a:endParaRPr lang="th-TH" sz="3600" dirty="0">
              <a:solidFill>
                <a:schemeClr val="tx2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" name="Shape 85"/>
          <p:cNvSpPr txBox="1">
            <a:spLocks/>
          </p:cNvSpPr>
          <p:nvPr/>
        </p:nvSpPr>
        <p:spPr>
          <a:xfrm>
            <a:off x="6588224" y="1316417"/>
            <a:ext cx="6177855" cy="5598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000"/>
              <a:buFont typeface="Source Sans Pro"/>
              <a:buChar char="»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Source Sans Pro"/>
              <a:buNone/>
            </a:pPr>
            <a:r>
              <a:rPr lang="th-TH" sz="32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8. การติดตามและประเมินผล</a:t>
            </a:r>
          </a:p>
          <a:p>
            <a:pPr marL="0" indent="0">
              <a:buClr>
                <a:srgbClr val="000000"/>
              </a:buClr>
              <a:buSzPts val="1100"/>
              <a:buFont typeface="Source Sans Pro"/>
              <a:buNone/>
            </a:pPr>
            <a:r>
              <a:rPr lang="th-TH" sz="32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9. สถานที่ดำเนินโครงการ</a:t>
            </a:r>
          </a:p>
          <a:p>
            <a:pPr marL="0" indent="0">
              <a:buClr>
                <a:srgbClr val="000000"/>
              </a:buClr>
              <a:buSzPts val="1100"/>
              <a:buFont typeface="Source Sans Pro"/>
              <a:buNone/>
            </a:pPr>
            <a:r>
              <a:rPr lang="th-TH" sz="32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10. วันที่ดำเนินกิจกรรม</a:t>
            </a:r>
          </a:p>
          <a:p>
            <a:pPr marL="0" indent="0">
              <a:buClr>
                <a:srgbClr val="000000"/>
              </a:buClr>
              <a:buSzPts val="1100"/>
              <a:buFont typeface="Source Sans Pro"/>
              <a:buNone/>
            </a:pPr>
            <a:r>
              <a:rPr lang="th-TH" sz="32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11. งบประมาณ</a:t>
            </a:r>
          </a:p>
          <a:p>
            <a:pPr marL="0" indent="0">
              <a:buClr>
                <a:schemeClr val="dk1"/>
              </a:buClr>
              <a:buSzPts val="1100"/>
              <a:buFont typeface="Source Sans Pro"/>
              <a:buNone/>
            </a:pPr>
            <a:r>
              <a:rPr lang="th-TH" sz="32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12. เป้าหมาย/ตัวชี้วัดงบประมาณ</a:t>
            </a:r>
          </a:p>
          <a:p>
            <a:pPr marL="0" indent="0">
              <a:buClr>
                <a:schemeClr val="dk1"/>
              </a:buClr>
              <a:buSzPts val="1100"/>
              <a:buFont typeface="Source Sans Pro"/>
              <a:buNone/>
            </a:pPr>
            <a:r>
              <a:rPr lang="th-TH" sz="32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13. ผลที่คาดว่าจะได้รับ</a:t>
            </a:r>
          </a:p>
          <a:p>
            <a:pPr marL="0" indent="0">
              <a:buClr>
                <a:schemeClr val="dk1"/>
              </a:buClr>
              <a:buSzPts val="1100"/>
              <a:buFont typeface="Source Sans Pro"/>
              <a:buNone/>
            </a:pPr>
            <a:r>
              <a:rPr lang="th-TH" sz="32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14. ปัญหา/อุปสรรค</a:t>
            </a:r>
          </a:p>
          <a:p>
            <a:pPr marL="0" indent="0">
              <a:buClr>
                <a:schemeClr val="dk1"/>
              </a:buClr>
              <a:buSzPts val="1100"/>
              <a:buFont typeface="Source Sans Pro"/>
              <a:buNone/>
            </a:pPr>
            <a:r>
              <a:rPr lang="th-TH" sz="3200" b="1" dirty="0" smtClean="0">
                <a:solidFill>
                  <a:schemeClr val="tx2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15. แนวทางการพัฒนา/ปรับปรุง</a:t>
            </a:r>
            <a:endParaRPr lang="th-TH" sz="3200" b="1" dirty="0">
              <a:solidFill>
                <a:schemeClr val="tx2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64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134"/>
          <p:cNvSpPr txBox="1">
            <a:spLocks/>
          </p:cNvSpPr>
          <p:nvPr/>
        </p:nvSpPr>
        <p:spPr>
          <a:xfrm>
            <a:off x="10003022" y="492927"/>
            <a:ext cx="548700" cy="98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BEF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BEF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BEF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BEF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BEF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BEF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BEF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BEF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BEF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Montserra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" sz="12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  <a:sym typeface="Montserrat"/>
            </a:endParaRPr>
          </a:p>
        </p:txBody>
      </p:sp>
      <p:sp>
        <p:nvSpPr>
          <p:cNvPr id="24" name="Shape 81"/>
          <p:cNvSpPr txBox="1">
            <a:spLocks/>
          </p:cNvSpPr>
          <p:nvPr/>
        </p:nvSpPr>
        <p:spPr>
          <a:xfrm>
            <a:off x="2108895" y="492927"/>
            <a:ext cx="8269202" cy="9829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3600" b="1" dirty="0">
                <a:solidFill>
                  <a:srgbClr val="00B0F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การเขียนโครงการ (ตามแบบฟอร์มโครงการ มทร.ตอ.)</a:t>
            </a:r>
          </a:p>
        </p:txBody>
      </p:sp>
      <p:pic>
        <p:nvPicPr>
          <p:cNvPr id="25" name="Picture 2" descr="à¸à¸¥à¸à¸²à¸£à¸à¹à¸à¸«à¸²à¸£à¸¹à¸à¸ à¸²à¸à¸ªà¸³à¸«à¸£à¸±à¸ à¸£à¸±à¸à¸à¸¶à¹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50" y="1618782"/>
            <a:ext cx="4160798" cy="41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à¸à¸¥à¸à¸²à¸£à¸à¹à¸à¸«à¸²à¸£à¸¹à¸à¸ à¸²à¸à¸ªà¸³à¸«à¸£à¸±à¸ à¸£à¸±à¸à¸à¸¶à¹à¸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891" y="1145941"/>
            <a:ext cx="1085693" cy="118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609598" y="2176165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หลักการ</a:t>
            </a:r>
            <a:b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และเหตุผล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6050" y="2752229"/>
            <a:ext cx="699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วัตถุ</a:t>
            </a:r>
            <a:b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ประสงค์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2715" y="4120381"/>
            <a:ext cx="548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เป้า</a:t>
            </a:r>
            <a:b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หมาย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12318" y="483116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กิจกรรม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26095" y="2094865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แผนยุทธศาสตร์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95238" y="310297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ผลผลิต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08104" y="259892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กลยุทธ์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0886" y="3607033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โครงการ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398013" y="3515315"/>
            <a:ext cx="4299016" cy="407254"/>
          </a:xfrm>
          <a:prstGeom prst="roundRect">
            <a:avLst/>
          </a:prstGeom>
          <a:gradFill rotWithShape="1">
            <a:gsLst>
              <a:gs pos="0">
                <a:srgbClr val="8BAB42">
                  <a:tint val="100000"/>
                  <a:shade val="100000"/>
                  <a:satMod val="130000"/>
                </a:srgbClr>
              </a:gs>
              <a:gs pos="100000">
                <a:srgbClr val="8BAB4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...............................................................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210686" y="3031393"/>
            <a:ext cx="3486343" cy="407254"/>
          </a:xfrm>
          <a:prstGeom prst="roundRect">
            <a:avLst/>
          </a:prstGeom>
          <a:gradFill rotWithShape="1">
            <a:gsLst>
              <a:gs pos="0">
                <a:srgbClr val="8BAB42">
                  <a:tint val="100000"/>
                  <a:shade val="100000"/>
                  <a:satMod val="130000"/>
                </a:srgbClr>
              </a:gs>
              <a:gs pos="100000">
                <a:srgbClr val="8BAB4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..................................................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934754" y="2530484"/>
            <a:ext cx="2762276" cy="407254"/>
          </a:xfrm>
          <a:prstGeom prst="roundRect">
            <a:avLst/>
          </a:prstGeom>
          <a:gradFill rotWithShape="1">
            <a:gsLst>
              <a:gs pos="0">
                <a:srgbClr val="8BAB42">
                  <a:tint val="100000"/>
                  <a:shade val="100000"/>
                  <a:satMod val="130000"/>
                </a:srgbClr>
              </a:gs>
              <a:gs pos="100000">
                <a:srgbClr val="8BAB4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.......................................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426827" y="2086181"/>
            <a:ext cx="1270202" cy="407254"/>
          </a:xfrm>
          <a:prstGeom prst="roundRect">
            <a:avLst/>
          </a:prstGeom>
          <a:gradFill rotWithShape="1">
            <a:gsLst>
              <a:gs pos="0">
                <a:srgbClr val="8BAB42">
                  <a:tint val="100000"/>
                  <a:shade val="100000"/>
                  <a:satMod val="130000"/>
                </a:srgbClr>
              </a:gs>
              <a:gs pos="100000">
                <a:srgbClr val="8BAB4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...............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9" name="Down Arrow 38"/>
          <p:cNvSpPr/>
          <p:nvPr/>
        </p:nvSpPr>
        <p:spPr>
          <a:xfrm rot="10800000">
            <a:off x="10027243" y="3336902"/>
            <a:ext cx="144016" cy="255016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40" name="Down Arrow 39"/>
          <p:cNvSpPr/>
          <p:nvPr/>
        </p:nvSpPr>
        <p:spPr>
          <a:xfrm rot="10800000">
            <a:off x="9989920" y="2849883"/>
            <a:ext cx="144016" cy="255016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41" name="Down Arrow 40"/>
          <p:cNvSpPr/>
          <p:nvPr/>
        </p:nvSpPr>
        <p:spPr>
          <a:xfrm rot="10800000">
            <a:off x="9962528" y="2388469"/>
            <a:ext cx="144016" cy="255016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42" name="รูปภาพ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602" y="4394224"/>
            <a:ext cx="1237491" cy="768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92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/>
          </p:cNvSpPr>
          <p:nvPr/>
        </p:nvSpPr>
        <p:spPr bwMode="auto">
          <a:xfrm>
            <a:off x="7522889" y="569164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ffectLst/>
          <a:ex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7" b="0">
                <a:latin typeface="Helvetica Light" charset="0"/>
                <a:sym typeface="Helvetica Light" charset="0"/>
              </a:rPr>
              <a:t> </a:t>
            </a:r>
            <a:endParaRPr lang="es-ES" altLang="zh-CN" sz="1318"/>
          </a:p>
        </p:txBody>
      </p:sp>
      <p:sp>
        <p:nvSpPr>
          <p:cNvPr id="63492" name="AutoShape 4"/>
          <p:cNvSpPr>
            <a:spLocks/>
          </p:cNvSpPr>
          <p:nvPr/>
        </p:nvSpPr>
        <p:spPr bwMode="auto">
          <a:xfrm>
            <a:off x="4764604" y="356705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63494" name="AutoShape 6"/>
          <p:cNvSpPr>
            <a:spLocks/>
          </p:cNvSpPr>
          <p:nvPr/>
        </p:nvSpPr>
        <p:spPr bwMode="auto">
          <a:xfrm>
            <a:off x="7509495" y="412038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63496" name="AutoShape 8"/>
          <p:cNvSpPr>
            <a:spLocks/>
          </p:cNvSpPr>
          <p:nvPr/>
        </p:nvSpPr>
        <p:spPr bwMode="auto">
          <a:xfrm>
            <a:off x="4751210" y="217409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  <a:ex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7" b="0">
                <a:latin typeface="Helvetica Light" charset="0"/>
                <a:sym typeface="Helvetica Light" charset="0"/>
              </a:rPr>
              <a:t> </a:t>
            </a:r>
            <a:endParaRPr lang="es-ES" altLang="zh-CN" sz="1318"/>
          </a:p>
        </p:txBody>
      </p:sp>
      <p:sp>
        <p:nvSpPr>
          <p:cNvPr id="63498" name="AutoShape 10"/>
          <p:cNvSpPr>
            <a:spLocks/>
          </p:cNvSpPr>
          <p:nvPr/>
        </p:nvSpPr>
        <p:spPr bwMode="auto">
          <a:xfrm>
            <a:off x="4785531" y="512742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7"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63500" name="AutoShape 12"/>
          <p:cNvSpPr>
            <a:spLocks/>
          </p:cNvSpPr>
          <p:nvPr/>
        </p:nvSpPr>
        <p:spPr bwMode="auto">
          <a:xfrm>
            <a:off x="7504472" y="272742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xtLst/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491572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460249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910267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3082362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507267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9" name="AutoShape 21"/>
          <p:cNvSpPr>
            <a:spLocks/>
          </p:cNvSpPr>
          <p:nvPr/>
        </p:nvSpPr>
        <p:spPr bwMode="auto">
          <a:xfrm>
            <a:off x="7090102" y="295177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0" name="AutoShape 22"/>
          <p:cNvSpPr>
            <a:spLocks/>
          </p:cNvSpPr>
          <p:nvPr/>
        </p:nvSpPr>
        <p:spPr bwMode="auto">
          <a:xfrm>
            <a:off x="7125260" y="433551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1" name="AutoShape 23"/>
          <p:cNvSpPr>
            <a:spLocks/>
          </p:cNvSpPr>
          <p:nvPr/>
        </p:nvSpPr>
        <p:spPr bwMode="auto">
          <a:xfrm>
            <a:off x="7170464" y="588920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2" name="AutoShape 24"/>
          <p:cNvSpPr>
            <a:spLocks/>
          </p:cNvSpPr>
          <p:nvPr/>
        </p:nvSpPr>
        <p:spPr bwMode="auto">
          <a:xfrm>
            <a:off x="5533073" y="23892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3" name="AutoShape 25"/>
          <p:cNvSpPr>
            <a:spLocks/>
          </p:cNvSpPr>
          <p:nvPr/>
        </p:nvSpPr>
        <p:spPr bwMode="auto">
          <a:xfrm>
            <a:off x="5514656" y="378218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4" name="AutoShape 26"/>
          <p:cNvSpPr>
            <a:spLocks/>
          </p:cNvSpPr>
          <p:nvPr/>
        </p:nvSpPr>
        <p:spPr bwMode="auto">
          <a:xfrm>
            <a:off x="5506285" y="535344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172792" y="2112866"/>
            <a:ext cx="3510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altLang="zh-CN" sz="1600" dirty="0" smtClean="0">
                <a:solidFill>
                  <a:srgbClr val="00B0F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มี</a:t>
            </a:r>
            <a:r>
              <a:rPr lang="th-TH" altLang="zh-CN" sz="1600" dirty="0">
                <a:solidFill>
                  <a:srgbClr val="00B0F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ความชัดเจน เหมาะสม กะทัดรัด </a:t>
            </a:r>
            <a:br>
              <a:rPr lang="th-TH" altLang="zh-CN" sz="1600" dirty="0">
                <a:solidFill>
                  <a:srgbClr val="00B0F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</a:br>
            <a:r>
              <a:rPr lang="th-TH" altLang="zh-CN" sz="1600" dirty="0" smtClean="0">
                <a:solidFill>
                  <a:srgbClr val="00B0F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- </a:t>
            </a:r>
            <a:r>
              <a:rPr lang="th-TH" altLang="zh-CN" sz="1600" dirty="0">
                <a:solidFill>
                  <a:srgbClr val="00B0F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ใช้ภาษาที่ดี และสื่อความหมายได้</a:t>
            </a:r>
            <a:r>
              <a:rPr lang="th-TH" altLang="zh-CN" sz="1600" dirty="0" smtClean="0">
                <a:solidFill>
                  <a:srgbClr val="00B0F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ชัดเจนเช่น </a:t>
            </a:r>
          </a:p>
          <a:p>
            <a:pPr>
              <a:lnSpc>
                <a:spcPct val="150000"/>
              </a:lnSpc>
            </a:pPr>
            <a:r>
              <a:rPr lang="th-TH" altLang="zh-CN" sz="1600" dirty="0" smtClean="0">
                <a:solidFill>
                  <a:srgbClr val="00B0F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โครงการ</a:t>
            </a:r>
            <a:r>
              <a:rPr lang="th-TH" altLang="zh-CN" sz="1600" dirty="0">
                <a:solidFill>
                  <a:srgbClr val="00B0F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ประชุมเชิงปฏิบัติการพัฒนา</a:t>
            </a:r>
            <a:r>
              <a:rPr lang="th-TH" altLang="zh-CN" sz="1600" dirty="0" smtClean="0">
                <a:solidFill>
                  <a:srgbClr val="00B0F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หลักสูตรเพื่อ</a:t>
            </a:r>
            <a:r>
              <a:rPr lang="th-TH" altLang="zh-CN" sz="1600" dirty="0">
                <a:solidFill>
                  <a:srgbClr val="00B0F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การเรียนรู้ตลอด</a:t>
            </a:r>
            <a:r>
              <a:rPr lang="th-TH" altLang="zh-CN" sz="1600" dirty="0" smtClean="0">
                <a:solidFill>
                  <a:srgbClr val="00B0F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ชีวิต”โครงการ</a:t>
            </a:r>
            <a:r>
              <a:rPr lang="th-TH" altLang="zh-CN" sz="1600" dirty="0">
                <a:solidFill>
                  <a:srgbClr val="00B0F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อบรมเพื่อพัฒนาศักยภาพเจ้าหน้าที่งบประมาณ”</a:t>
            </a:r>
            <a:endParaRPr lang="en-GB" altLang="zh-CN" sz="1600" dirty="0">
              <a:solidFill>
                <a:srgbClr val="00B0F0"/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797054" y="1666265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altLang="zh-CN" sz="1600" b="1" dirty="0">
                <a:solidFill>
                  <a:srgbClr val="00B0F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1. ชื่อโครงการย่อย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2485049" y="3910267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altLang="zh-CN" sz="1600" b="1" dirty="0">
                <a:solidFill>
                  <a:schemeClr val="accent2">
                    <a:lumMod val="75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3. ผู้รับผิดชอบโครงการ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377762"/>
            <a:ext cx="25816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เป็นการระบุถึงเจตจำนงในการดำเนินงานของ</a:t>
            </a:r>
            <a:r>
              <a:rPr lang="th-TH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โครงการมี</a:t>
            </a:r>
            <a:r>
              <a:rPr lang="th-TH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ความชัดเจน ไม่คลุมเครือ วัดและประเมินผล</a:t>
            </a:r>
            <a:r>
              <a:rPr lang="th-TH" altLang="zh-C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ได้</a:t>
            </a:r>
            <a:endParaRPr lang="en-GB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797054" y="4973885"/>
            <a:ext cx="127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5. วัตถุประสงค์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8874413" y="2174096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2000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2. ประเภทโครงการ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74413" y="3946125"/>
            <a:ext cx="25816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altLang="zh-CN" sz="1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เป็นการบรรยายถึงสิ่งที่เราต้องการทำ </a:t>
            </a:r>
            <a:r>
              <a:rPr lang="th-TH" altLang="zh-CN" sz="11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เหตุผลและ</a:t>
            </a:r>
            <a:r>
              <a:rPr lang="th-TH" altLang="zh-CN" sz="11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สัมฤทธิ์ผล นิยมเขียนเป็น 3 วรรค</a:t>
            </a:r>
            <a:endParaRPr lang="en-GB" altLang="zh-CN" sz="11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74413" y="3542248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b="1" dirty="0">
                <a:solidFill>
                  <a:srgbClr val="C0000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4. หลักการและเหตุผล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74413" y="5377762"/>
            <a:ext cx="2581611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altLang="zh-CN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เป็นการบอกถึงจำนวนผู้เข้าร่วมโครงการ/ผู้เข้ารับบริการ </a:t>
            </a:r>
            <a:r>
              <a:rPr lang="th-TH" altLang="zh-CN" sz="105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และ</a:t>
            </a:r>
            <a:r>
              <a:rPr lang="th-TH" altLang="zh-CN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คณะผู้ดำเนินการ</a:t>
            </a:r>
            <a:r>
              <a:rPr lang="th-TH" altLang="zh-CN" sz="105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โครงการบุคคลภายนอก</a:t>
            </a:r>
            <a:r>
              <a:rPr lang="th-TH" altLang="zh-CN" sz="10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/บุคคลภายใน</a:t>
            </a:r>
            <a:endParaRPr lang="en-GB" altLang="zh-CN" sz="105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74413" y="4973885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6. กลุ่มเป้าหมาย</a:t>
            </a:r>
          </a:p>
        </p:txBody>
      </p:sp>
      <p:sp>
        <p:nvSpPr>
          <p:cNvPr id="35" name="矩形 34"/>
          <p:cNvSpPr/>
          <p:nvPr/>
        </p:nvSpPr>
        <p:spPr>
          <a:xfrm>
            <a:off x="1791752" y="607606"/>
            <a:ext cx="7645042" cy="70788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lvl="0"/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การเขียนโครงการ (ตามแบบฟอร์มโครงการ มทร.ตอ.)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89615" y="2519857"/>
            <a:ext cx="1449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Wingdings 2"/>
              </a:rPr>
              <a:t> </a:t>
            </a: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เชิงป้องกัน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Wingdings 2"/>
              </a:rPr>
              <a:t> </a:t>
            </a: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เชิงแก้ไข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Wingdings 2"/>
              </a:rPr>
              <a:t> </a:t>
            </a: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เชิงพัฒนา</a:t>
            </a:r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159836" y="2625732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Wingdings 2"/>
              </a:rPr>
              <a:t> </a:t>
            </a: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โครงการใหม่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Wingdings 2"/>
              </a:rPr>
              <a:t> </a:t>
            </a: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โครงการต่อเนื่อง</a:t>
            </a:r>
          </a:p>
        </p:txBody>
      </p:sp>
      <p:pic>
        <p:nvPicPr>
          <p:cNvPr id="38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024" y="3617912"/>
            <a:ext cx="1545771" cy="16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1657362" y="3340703"/>
            <a:ext cx="1201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หลักการและเหตุผล</a:t>
            </a:r>
            <a:endParaRPr kumimoji="0" lang="th-TH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1862315" y="3772742"/>
            <a:ext cx="733188" cy="218647"/>
          </a:xfrm>
          <a:prstGeom prst="roundRect">
            <a:avLst/>
          </a:prstGeom>
          <a:gradFill rotWithShape="1">
            <a:gsLst>
              <a:gs pos="0">
                <a:srgbClr val="963334">
                  <a:tint val="50000"/>
                  <a:satMod val="300000"/>
                </a:srgbClr>
              </a:gs>
              <a:gs pos="35000">
                <a:srgbClr val="963334">
                  <a:tint val="37000"/>
                  <a:satMod val="300000"/>
                </a:srgbClr>
              </a:gs>
              <a:gs pos="100000">
                <a:srgbClr val="96333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6333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rdia New"/>
              </a:rPr>
              <a:t>วรรคที่ 1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ordia New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1862830" y="4340042"/>
            <a:ext cx="733188" cy="218647"/>
          </a:xfrm>
          <a:prstGeom prst="roundRect">
            <a:avLst/>
          </a:prstGeom>
          <a:gradFill rotWithShape="1">
            <a:gsLst>
              <a:gs pos="0">
                <a:srgbClr val="963334">
                  <a:tint val="50000"/>
                  <a:satMod val="300000"/>
                </a:srgbClr>
              </a:gs>
              <a:gs pos="35000">
                <a:srgbClr val="963334">
                  <a:tint val="37000"/>
                  <a:satMod val="300000"/>
                </a:srgbClr>
              </a:gs>
              <a:gs pos="100000">
                <a:srgbClr val="96333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6333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rdia New"/>
              </a:rPr>
              <a:t>วรรคที่ 2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ordia New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1862830" y="4841554"/>
            <a:ext cx="733188" cy="218647"/>
          </a:xfrm>
          <a:prstGeom prst="roundRect">
            <a:avLst/>
          </a:prstGeom>
          <a:gradFill rotWithShape="1">
            <a:gsLst>
              <a:gs pos="0">
                <a:srgbClr val="963334">
                  <a:tint val="50000"/>
                  <a:satMod val="300000"/>
                </a:srgbClr>
              </a:gs>
              <a:gs pos="35000">
                <a:srgbClr val="963334">
                  <a:tint val="37000"/>
                  <a:satMod val="300000"/>
                </a:srgbClr>
              </a:gs>
              <a:gs pos="100000">
                <a:srgbClr val="963334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6333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ordia New"/>
              </a:rPr>
              <a:t>วรรคที่ 3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ordia New"/>
            </a:endParaRPr>
          </a:p>
        </p:txBody>
      </p:sp>
      <p:sp>
        <p:nvSpPr>
          <p:cNvPr id="55" name="Shape 90"/>
          <p:cNvSpPr txBox="1">
            <a:spLocks/>
          </p:cNvSpPr>
          <p:nvPr/>
        </p:nvSpPr>
        <p:spPr>
          <a:xfrm>
            <a:off x="2485049" y="5888678"/>
            <a:ext cx="2991957" cy="130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Font typeface="Source Sans Pro"/>
              <a:buNone/>
            </a:pPr>
            <a:r>
              <a:rPr lang="th-TH" sz="1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เพื่อ +</a:t>
            </a:r>
            <a:r>
              <a:rPr lang="th-TH" sz="1600" b="1" dirty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1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กริยา     </a:t>
            </a:r>
            <a:r>
              <a:rPr lang="th-TH" sz="1100" b="1" dirty="0" smtClean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(พัฒนา/ส่งเสริม/แก้ไข/เสริมสร้าง/ฯลฯ)</a:t>
            </a:r>
          </a:p>
          <a:p>
            <a:pPr marL="0" indent="0">
              <a:buFont typeface="Source Sans Pro"/>
              <a:buNone/>
            </a:pPr>
            <a:r>
              <a:rPr lang="th-TH" sz="1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+ สิ่งที่ต้องการให้เกิดขึ้น</a:t>
            </a:r>
          </a:p>
          <a:p>
            <a:pPr marL="0" indent="0">
              <a:buFont typeface="Source Sans Pro"/>
              <a:buNone/>
            </a:pPr>
            <a:r>
              <a:rPr lang="th-TH" sz="16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+ กลุ่มเป้าหมาย</a:t>
            </a:r>
          </a:p>
        </p:txBody>
      </p:sp>
    </p:spTree>
    <p:extLst>
      <p:ext uri="{BB962C8B-B14F-4D97-AF65-F5344CB8AC3E}">
        <p14:creationId xmlns:p14="http://schemas.microsoft.com/office/powerpoint/2010/main" val="154353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7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200"/>
                            </p:stCondLst>
                            <p:childTnLst>
                              <p:par>
                                <p:cTn id="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/>
          </p:cNvSpPr>
          <p:nvPr/>
        </p:nvSpPr>
        <p:spPr bwMode="auto">
          <a:xfrm>
            <a:off x="7522889" y="569164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ffectLst/>
          <a:ex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687" b="0">
                <a:latin typeface="Helvetica Light" charset="0"/>
                <a:sym typeface="Helvetica Light" charset="0"/>
              </a:rPr>
              <a:t> </a:t>
            </a:r>
            <a:endParaRPr lang="es-ES" altLang="zh-CN" sz="1318"/>
          </a:p>
        </p:txBody>
      </p:sp>
      <p:sp>
        <p:nvSpPr>
          <p:cNvPr id="63492" name="AutoShape 4"/>
          <p:cNvSpPr>
            <a:spLocks/>
          </p:cNvSpPr>
          <p:nvPr/>
        </p:nvSpPr>
        <p:spPr bwMode="auto">
          <a:xfrm>
            <a:off x="4764604" y="356705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1687">
              <a:solidFill>
                <a:prstClr val="black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63494" name="AutoShape 6"/>
          <p:cNvSpPr>
            <a:spLocks/>
          </p:cNvSpPr>
          <p:nvPr/>
        </p:nvSpPr>
        <p:spPr bwMode="auto">
          <a:xfrm>
            <a:off x="7509495" y="412038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1687">
              <a:solidFill>
                <a:prstClr val="black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63496" name="AutoShape 8"/>
          <p:cNvSpPr>
            <a:spLocks/>
          </p:cNvSpPr>
          <p:nvPr/>
        </p:nvSpPr>
        <p:spPr bwMode="auto">
          <a:xfrm>
            <a:off x="4751210" y="217409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  <a:ex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687" b="0">
                <a:latin typeface="Helvetica Light" charset="0"/>
                <a:sym typeface="Helvetica Light" charset="0"/>
              </a:rPr>
              <a:t> </a:t>
            </a:r>
            <a:endParaRPr lang="es-ES" altLang="zh-CN" sz="1318"/>
          </a:p>
        </p:txBody>
      </p:sp>
      <p:sp>
        <p:nvSpPr>
          <p:cNvPr id="63498" name="AutoShape 10"/>
          <p:cNvSpPr>
            <a:spLocks/>
          </p:cNvSpPr>
          <p:nvPr/>
        </p:nvSpPr>
        <p:spPr bwMode="auto">
          <a:xfrm>
            <a:off x="4785531" y="512742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1687">
              <a:solidFill>
                <a:prstClr val="black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63500" name="AutoShape 12"/>
          <p:cNvSpPr>
            <a:spLocks/>
          </p:cNvSpPr>
          <p:nvPr/>
        </p:nvSpPr>
        <p:spPr bwMode="auto">
          <a:xfrm>
            <a:off x="7504472" y="272742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xtLst/>
        </p:spPr>
        <p:txBody>
          <a:bodyPr lIns="0" tIns="0" rIns="0" bIns="0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491572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460249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910267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3082362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507267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9" name="AutoShape 21"/>
          <p:cNvSpPr>
            <a:spLocks/>
          </p:cNvSpPr>
          <p:nvPr/>
        </p:nvSpPr>
        <p:spPr bwMode="auto">
          <a:xfrm>
            <a:off x="7090102" y="295177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0" name="AutoShape 22"/>
          <p:cNvSpPr>
            <a:spLocks/>
          </p:cNvSpPr>
          <p:nvPr/>
        </p:nvSpPr>
        <p:spPr bwMode="auto">
          <a:xfrm>
            <a:off x="7125260" y="433551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1" name="AutoShape 23"/>
          <p:cNvSpPr>
            <a:spLocks/>
          </p:cNvSpPr>
          <p:nvPr/>
        </p:nvSpPr>
        <p:spPr bwMode="auto">
          <a:xfrm>
            <a:off x="7170464" y="588920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2" name="AutoShape 24"/>
          <p:cNvSpPr>
            <a:spLocks/>
          </p:cNvSpPr>
          <p:nvPr/>
        </p:nvSpPr>
        <p:spPr bwMode="auto">
          <a:xfrm>
            <a:off x="5533073" y="23892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3" name="AutoShape 25"/>
          <p:cNvSpPr>
            <a:spLocks/>
          </p:cNvSpPr>
          <p:nvPr/>
        </p:nvSpPr>
        <p:spPr bwMode="auto">
          <a:xfrm>
            <a:off x="5514656" y="378218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4" name="AutoShape 26"/>
          <p:cNvSpPr>
            <a:spLocks/>
          </p:cNvSpPr>
          <p:nvPr/>
        </p:nvSpPr>
        <p:spPr bwMode="auto">
          <a:xfrm>
            <a:off x="5506285" y="535344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740743" y="231985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zh-CN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เป็นการบอกถึงขั้นตอน/กิจกรรมในการ</a:t>
            </a:r>
            <a:r>
              <a:rPr lang="th-TH" altLang="zh-CN" sz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ปฏิบัติงานตั้งแต่</a:t>
            </a:r>
            <a:r>
              <a:rPr lang="th-TH" altLang="zh-CN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การวางแผนดำเนินการ จนถึง การติดตาม</a:t>
            </a:r>
            <a:r>
              <a:rPr lang="th-TH" altLang="zh-CN" sz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ประเมินผลและ</a:t>
            </a:r>
            <a:r>
              <a:rPr lang="th-TH" altLang="zh-CN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แผนการใช้จ่าย</a:t>
            </a:r>
            <a:r>
              <a:rPr lang="th-TH" altLang="zh-CN" sz="1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งบประมาณที่</a:t>
            </a:r>
            <a:r>
              <a:rPr lang="th-TH" altLang="zh-CN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ระบุช่วงเวลาในการดำเนินงานได้ชัดเจน</a:t>
            </a:r>
            <a:endParaRPr lang="en-GB" altLang="zh-CN" sz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1971396" y="1974041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altLang="zh-CN" b="1" dirty="0">
                <a:solidFill>
                  <a:schemeClr val="accent5">
                    <a:lumMod val="75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7. แผนการดำเนินงานโครงการ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884760" y="3946125"/>
            <a:ext cx="3188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1400" dirty="0" smtClean="0"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พื้นที่</a:t>
            </a:r>
            <a:r>
              <a:rPr lang="th-TH" altLang="zh-CN" sz="1400" dirty="0"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ในการ</a:t>
            </a:r>
            <a:r>
              <a:rPr lang="th-TH" altLang="zh-CN" sz="1400" dirty="0" smtClean="0"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ปฏิบัติงาน </a:t>
            </a:r>
            <a:r>
              <a:rPr lang="th-TH" altLang="zh-CN" sz="1400" dirty="0" smtClean="0">
                <a:solidFill>
                  <a:srgbClr val="FFC00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ระบุ</a:t>
            </a:r>
            <a:r>
              <a:rPr lang="th-TH" altLang="zh-CN" sz="1400" dirty="0">
                <a:solidFill>
                  <a:srgbClr val="FFC00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สถานที่ให้ชัดเจนและแน่นอนในการดำเนินโครงการ </a:t>
            </a:r>
            <a:r>
              <a:rPr lang="th-TH" altLang="zh-CN" sz="1400" dirty="0" smtClean="0">
                <a:solidFill>
                  <a:srgbClr val="FFC00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ให้</a:t>
            </a:r>
            <a:r>
              <a:rPr lang="th-TH" altLang="zh-CN" sz="1400" dirty="0">
                <a:solidFill>
                  <a:srgbClr val="FFC00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สอดคล้องกับวัตถุประสงค์และกิจกรรมของโครงการ</a:t>
            </a:r>
            <a:r>
              <a:rPr lang="zh-CN" altLang="en-US" sz="1400" dirty="0" smtClean="0">
                <a:solidFill>
                  <a:srgbClr val="FFC00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。</a:t>
            </a:r>
            <a:endParaRPr lang="en-GB" altLang="zh-CN" sz="1400" dirty="0">
              <a:solidFill>
                <a:srgbClr val="FFC000"/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114062" y="3542248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altLang="zh-CN" sz="2000" dirty="0">
                <a:solidFill>
                  <a:srgbClr val="FFC00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9. สถานที่ดำเนินโครงการ 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884760" y="5377762"/>
            <a:ext cx="318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1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เป็นประมาณการค่าใช้จ่ายทั้งหมดของโครงการ </a:t>
            </a:r>
            <a:r>
              <a:rPr lang="th-TH" altLang="zh-CN" sz="1600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ควร</a:t>
            </a:r>
            <a:r>
              <a:rPr lang="th-TH" altLang="zh-CN" sz="16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จำแนกรายการให้ชัดเจน</a:t>
            </a:r>
            <a:endParaRPr lang="en-GB" altLang="zh-CN" sz="1600" b="1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771294" y="4973885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altLang="zh-CN" sz="2000" b="1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11. งบประมาณ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445599" y="2577973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1600" b="1" dirty="0">
                <a:solidFill>
                  <a:srgbClr val="7030A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การติดตาม หมายถึง กระบวนการเก็บข้อมูลของตัวชี้วัดสำคัญของโครงการอย่างต่อเนื่อง เพื่อเป็นเครื่องบ่งชี้ความคืบหน้าและระดับความสำเร็จของโครงการ</a:t>
            </a:r>
            <a:endParaRPr lang="en-GB" altLang="zh-CN" sz="1600" b="1" dirty="0">
              <a:solidFill>
                <a:srgbClr val="7030A0"/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74413" y="2174096"/>
            <a:ext cx="252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b="1" dirty="0">
                <a:solidFill>
                  <a:srgbClr val="7030A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8. การติดตามและประเมินผล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589615" y="3946125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1400" dirty="0"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จะดำเนินโครงการเมื่อใด </a:t>
            </a:r>
            <a:r>
              <a:rPr lang="th-TH" altLang="zh-CN" sz="1400" dirty="0" smtClean="0"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(</a:t>
            </a:r>
            <a:r>
              <a:rPr lang="th-TH" altLang="zh-CN" sz="1400" dirty="0"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ตามแผนการเบิกจ่ายเงินเพื่อไปใช้ในการดำเนินโครงการตามข้อ 7) และสิ้นสุดการดำเนินการโครงการเมื่อใด</a:t>
            </a:r>
            <a:endParaRPr lang="en-GB" altLang="zh-CN" sz="1400" dirty="0"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74413" y="3542248"/>
            <a:ext cx="2103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zh-CN" sz="1600" dirty="0"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10. วันที่ดำเนินกิจกรรมในโครงการ 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229575" y="5739357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th-TH" sz="5400" b="1" kern="0" dirty="0">
                <a:ln w="11430"/>
                <a:gradFill>
                  <a:gsLst>
                    <a:gs pos="0">
                      <a:srgbClr val="963334">
                        <a:tint val="90000"/>
                        <a:satMod val="120000"/>
                      </a:srgbClr>
                    </a:gs>
                    <a:gs pos="25000">
                      <a:srgbClr val="963334">
                        <a:tint val="93000"/>
                        <a:satMod val="120000"/>
                      </a:srgbClr>
                    </a:gs>
                    <a:gs pos="50000">
                      <a:srgbClr val="963334">
                        <a:shade val="89000"/>
                        <a:satMod val="110000"/>
                      </a:srgbClr>
                    </a:gs>
                    <a:gs pos="75000">
                      <a:srgbClr val="963334">
                        <a:tint val="93000"/>
                        <a:satMod val="120000"/>
                      </a:srgbClr>
                    </a:gs>
                    <a:gs pos="100000">
                      <a:srgbClr val="96333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Arial"/>
              </a:rPr>
              <a:t>แบบฟอร์ม ข้อ 12</a:t>
            </a:r>
            <a:endParaRPr lang="en-US" sz="5400" b="1" kern="0" dirty="0">
              <a:ln w="11430"/>
              <a:gradFill>
                <a:gsLst>
                  <a:gs pos="0">
                    <a:srgbClr val="963334">
                      <a:tint val="90000"/>
                      <a:satMod val="120000"/>
                    </a:srgbClr>
                  </a:gs>
                  <a:gs pos="25000">
                    <a:srgbClr val="963334">
                      <a:tint val="93000"/>
                      <a:satMod val="120000"/>
                    </a:srgbClr>
                  </a:gs>
                  <a:gs pos="50000">
                    <a:srgbClr val="963334">
                      <a:shade val="89000"/>
                      <a:satMod val="110000"/>
                    </a:srgbClr>
                  </a:gs>
                  <a:gs pos="75000">
                    <a:srgbClr val="963334">
                      <a:tint val="93000"/>
                      <a:satMod val="120000"/>
                    </a:srgbClr>
                  </a:gs>
                  <a:gs pos="100000">
                    <a:srgbClr val="96333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H SarabunPSK" pitchFamily="34" charset="-34"/>
              <a:cs typeface="TH SarabunPSK" pitchFamily="34" charset="-34"/>
              <a:sym typeface="Arial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229575" y="4973885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2000" dirty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12. เป้าหมาย/ตัวชี้วัดงบประมาณ </a:t>
            </a:r>
            <a:r>
              <a:rPr lang="th-TH" altLang="zh-CN" sz="2000" dirty="0" smtClean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 : </a:t>
            </a:r>
            <a:r>
              <a:rPr lang="th-TH" altLang="zh-CN" sz="2000" dirty="0">
                <a:solidFill>
                  <a:schemeClr val="accent4">
                    <a:lumMod val="75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ผลผลิต/ผลลัพธ์งบประมาณ </a:t>
            </a:r>
          </a:p>
        </p:txBody>
      </p:sp>
      <p:sp>
        <p:nvSpPr>
          <p:cNvPr id="33" name="矩形 34"/>
          <p:cNvSpPr/>
          <p:nvPr/>
        </p:nvSpPr>
        <p:spPr>
          <a:xfrm>
            <a:off x="1791752" y="607606"/>
            <a:ext cx="7645042" cy="70788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lvl="0"/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การเขียนโครงการ (ตามแบบฟอร์มโครงการ มทร.ตอ.)</a:t>
            </a:r>
          </a:p>
        </p:txBody>
      </p:sp>
      <p:sp>
        <p:nvSpPr>
          <p:cNvPr id="2" name="Rectangle 1"/>
          <p:cNvSpPr/>
          <p:nvPr/>
        </p:nvSpPr>
        <p:spPr>
          <a:xfrm>
            <a:off x="9684891" y="0"/>
            <a:ext cx="31367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7030A0"/>
                </a:solidFill>
              </a:rPr>
              <a:t>การประเมินผล หมายถึง กระบวนการประเมิน/ตัดสินคุณค่าของโครงการที่กำลังดำเนินอยู่ หรือที่แล้วเสร็จ โดยมีจุดมุ่งหมายคือการประเมินความสอดคล้อง และการบรรลุวัตถุประสงค์ของโครงการ ตลอดจนประสิทธิภาพ ประสิทธิผล ผละกระทบ และความยั่งยืน ผลการประเมินจะต้องมีความน่าเชื่อถือและมีประโยชน์สามารถช่วยให้เกิดการเรียนรู้และนำไปสู่การตัดสินใจที่ดีในอนาคต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1829975" y="2174096"/>
            <a:ext cx="0" cy="5533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06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AutoShape 4"/>
          <p:cNvSpPr>
            <a:spLocks/>
          </p:cNvSpPr>
          <p:nvPr/>
        </p:nvSpPr>
        <p:spPr bwMode="auto">
          <a:xfrm>
            <a:off x="4764604" y="356705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1687">
              <a:solidFill>
                <a:prstClr val="black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63494" name="AutoShape 6"/>
          <p:cNvSpPr>
            <a:spLocks/>
          </p:cNvSpPr>
          <p:nvPr/>
        </p:nvSpPr>
        <p:spPr bwMode="auto">
          <a:xfrm>
            <a:off x="7509495" y="412038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1687">
              <a:solidFill>
                <a:prstClr val="black"/>
              </a:solidFill>
              <a:latin typeface="Helvetica Light" charset="0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sp>
        <p:nvSpPr>
          <p:cNvPr id="63496" name="AutoShape 8"/>
          <p:cNvSpPr>
            <a:spLocks/>
          </p:cNvSpPr>
          <p:nvPr/>
        </p:nvSpPr>
        <p:spPr bwMode="auto">
          <a:xfrm>
            <a:off x="4751210" y="217409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DBD24"/>
          </a:solidFill>
          <a:ln>
            <a:noFill/>
          </a:ln>
          <a:ex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687" b="0">
                <a:latin typeface="Helvetica Light" charset="0"/>
                <a:sym typeface="Helvetica Light" charset="0"/>
              </a:rPr>
              <a:t> </a:t>
            </a:r>
            <a:endParaRPr lang="es-ES" altLang="zh-CN" sz="1318"/>
          </a:p>
        </p:txBody>
      </p:sp>
      <p:sp>
        <p:nvSpPr>
          <p:cNvPr id="63500" name="AutoShape 12"/>
          <p:cNvSpPr>
            <a:spLocks/>
          </p:cNvSpPr>
          <p:nvPr/>
        </p:nvSpPr>
        <p:spPr bwMode="auto">
          <a:xfrm>
            <a:off x="7504472" y="272742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70C4BC"/>
          </a:solidFill>
          <a:ln>
            <a:noFill/>
          </a:ln>
          <a:extLst/>
        </p:spPr>
        <p:txBody>
          <a:bodyPr lIns="0" tIns="0" rIns="0" bIns="0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910267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3082362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507267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sp>
        <p:nvSpPr>
          <p:cNvPr id="63509" name="AutoShape 21"/>
          <p:cNvSpPr>
            <a:spLocks/>
          </p:cNvSpPr>
          <p:nvPr/>
        </p:nvSpPr>
        <p:spPr bwMode="auto">
          <a:xfrm>
            <a:off x="7090102" y="295177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0" name="AutoShape 22"/>
          <p:cNvSpPr>
            <a:spLocks/>
          </p:cNvSpPr>
          <p:nvPr/>
        </p:nvSpPr>
        <p:spPr bwMode="auto">
          <a:xfrm>
            <a:off x="7125260" y="433551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2" name="AutoShape 24"/>
          <p:cNvSpPr>
            <a:spLocks/>
          </p:cNvSpPr>
          <p:nvPr/>
        </p:nvSpPr>
        <p:spPr bwMode="auto">
          <a:xfrm>
            <a:off x="5533073" y="23892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DBD2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63513" name="AutoShape 25"/>
          <p:cNvSpPr>
            <a:spLocks/>
          </p:cNvSpPr>
          <p:nvPr/>
        </p:nvSpPr>
        <p:spPr bwMode="auto">
          <a:xfrm>
            <a:off x="5514656" y="378218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0C4BC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ＭＳ Ｐゴシック" charset="0"/>
              <a:cs typeface="Gill Sans" charset="0"/>
              <a:sym typeface="Gill Sans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740743" y="231985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altLang="zh-CN" dirty="0">
                <a:solidFill>
                  <a:srgbClr val="4472C4">
                    <a:lumMod val="75000"/>
                  </a:srgb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ระบุให้ชัดเจนว่า</a:t>
            </a:r>
            <a:r>
              <a:rPr lang="th-TH" altLang="zh-CN" dirty="0">
                <a:solidFill>
                  <a:srgbClr val="FF000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ใครจะได้รับประโยชน์ </a:t>
            </a:r>
            <a:r>
              <a:rPr lang="th-TH" altLang="zh-CN" dirty="0">
                <a:solidFill>
                  <a:srgbClr val="4472C4">
                    <a:lumMod val="75000"/>
                  </a:srgb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และผลกระทบนั้นอย่างไร ซึ่งต้องเป็นไปในทางที่ดี ทั้งในเชิงปริมาณและเชิงคุณภาพ เกิดอะไรขึ้นใน</a:t>
            </a:r>
            <a:r>
              <a:rPr lang="th-TH" altLang="zh-CN" dirty="0">
                <a:solidFill>
                  <a:srgbClr val="FF000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ทางตรง</a:t>
            </a:r>
            <a:r>
              <a:rPr lang="th-TH" altLang="zh-CN" dirty="0">
                <a:solidFill>
                  <a:srgbClr val="4472C4">
                    <a:lumMod val="75000"/>
                  </a:srgb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และ</a:t>
            </a:r>
            <a:r>
              <a:rPr lang="th-TH" altLang="zh-CN" dirty="0">
                <a:solidFill>
                  <a:srgbClr val="FF000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ทางอ้อม</a:t>
            </a:r>
            <a:r>
              <a:rPr lang="th-TH" altLang="zh-CN" dirty="0">
                <a:solidFill>
                  <a:srgbClr val="4472C4">
                    <a:lumMod val="75000"/>
                  </a:srgb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 </a:t>
            </a:r>
            <a:endParaRPr lang="en-GB" altLang="zh-CN" dirty="0">
              <a:solidFill>
                <a:srgbClr val="4472C4">
                  <a:lumMod val="75000"/>
                </a:srgbClr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356116" y="1974041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altLang="zh-CN" b="1" dirty="0">
                <a:solidFill>
                  <a:srgbClr val="4472C4">
                    <a:lumMod val="75000"/>
                  </a:srgb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13. ผลที่คาดว่าจะได้รับ 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884759" y="3946125"/>
            <a:ext cx="3744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dirty="0">
                <a:solidFill>
                  <a:srgbClr val="C0000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ผู้รับผิดชอบโครงการมีแนวทางในการแก้ไข/ปรับปรุง/พัฒนา ให้โครงการสามารถ</a:t>
            </a:r>
            <a:r>
              <a:rPr lang="th-TH" altLang="zh-CN" dirty="0" smtClean="0">
                <a:solidFill>
                  <a:srgbClr val="C0000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บรรลุวัตถุประสงค์</a:t>
            </a:r>
            <a:r>
              <a:rPr lang="th-TH" altLang="zh-CN" dirty="0">
                <a:solidFill>
                  <a:srgbClr val="C0000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ตามแผนที่วางไว้อย่างไร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1703694" y="3542248"/>
            <a:ext cx="2369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altLang="zh-CN" sz="2000" dirty="0">
                <a:solidFill>
                  <a:srgbClr val="C0000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15. แนวทางการพัฒนา/ปรับปรุง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445599" y="2577973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b="1" dirty="0">
                <a:solidFill>
                  <a:srgbClr val="7030A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ระบุให้ชัดเจนว่าอะไรบ้างเป็นสาเหตุที่ทำให้โครงการไม่ประสบความสำเร็จ ทำให้โครงการไม่เป็นไปตามวัตถุประสงค์ที่ตั้งไว้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8874413" y="2174096"/>
            <a:ext cx="252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b="1" dirty="0">
                <a:solidFill>
                  <a:srgbClr val="7030A0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14. ปัญหา/อุปสรรค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229575" y="3946125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zh-CN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การรายงานผล </a:t>
            </a:r>
            <a:r>
              <a:rPr lang="th-TH" altLang="zh-CN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 </a:t>
            </a:r>
            <a:endParaRPr lang="th-TH" altLang="zh-CN" dirty="0">
              <a:solidFill>
                <a:schemeClr val="accent6">
                  <a:lumMod val="50000"/>
                </a:schemeClr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  <a:sym typeface="+mn-lt"/>
            </a:endParaRPr>
          </a:p>
          <a:p>
            <a:r>
              <a:rPr lang="th-TH" altLang="zh-CN" dirty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	หน่วยงาน (ผู้รับผิดชอบโครงการ) ต้องจัดทำรายงานฉบับสมบูรณ์ จำนวน 1 เล่ม พร้อม แผ่นซีดีบันทึกข้อมูล จำนวน 1 แผ่น จัดส่งมายังกองนโยบายและแผน หลังจากเสร็จสิ้นโครงการไม่เกิน 45 วัน เพื่อที่กองนโยบายและแผนจะได้ดำเนินการสรุปผลการดำเนินงานโครงการเสนอต่อ อธิการบดี/คณะกรรมการบริหารมหาวิทยาลัย/คณะกรรมการบริหารการเงินและทรัพย์สิน/สภามหาวิทยาลัย และสำนักงานงบประมาณต่อไป</a:t>
            </a:r>
          </a:p>
        </p:txBody>
      </p:sp>
      <p:sp>
        <p:nvSpPr>
          <p:cNvPr id="33" name="矩形 34"/>
          <p:cNvSpPr/>
          <p:nvPr/>
        </p:nvSpPr>
        <p:spPr>
          <a:xfrm>
            <a:off x="1791752" y="607606"/>
            <a:ext cx="7645042" cy="70788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การเขียนโครงการ (ตามแบบฟอร์มโครงการ มทร.ตอ.)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46" y="4790071"/>
            <a:ext cx="2098963" cy="20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6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1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6" grpId="0"/>
      <p:bldP spid="47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557167" y="4221485"/>
            <a:ext cx="3672407" cy="523220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pPr algn="ctr"/>
            <a:r>
              <a:rPr lang="th-TH" altLang="zh-CN" sz="2800" dirty="0" smtClean="0">
                <a:solidFill>
                  <a:prstClr val="white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การยืมเงินทดรองไปราชการ</a:t>
            </a:r>
            <a:endParaRPr lang="th-TH" altLang="zh-CN" sz="2800" dirty="0">
              <a:solidFill>
                <a:prstClr val="white"/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035677" y="3436654"/>
            <a:ext cx="787396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3.2</a:t>
            </a:r>
            <a:endParaRPr lang="zh-CN" altLang="en-US" sz="4800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t="19237" r="27612" b="16020"/>
          <a:stretch/>
        </p:blipFill>
        <p:spPr bwMode="auto">
          <a:xfrm>
            <a:off x="596727" y="303957"/>
            <a:ext cx="11881320" cy="666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1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6" t="26136" r="27612" b="15754"/>
          <a:stretch/>
        </p:blipFill>
        <p:spPr bwMode="auto">
          <a:xfrm>
            <a:off x="452711" y="159941"/>
            <a:ext cx="11881320" cy="688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8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>
            <a:spLocks/>
          </p:cNvSpPr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rgbClr val="70C4BC"/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400">
              <a:solidFill>
                <a:srgbClr val="FFFFFF"/>
              </a:solidFill>
              <a:latin typeface="TH SarabunPSK" pitchFamily="34" charset="-34"/>
              <a:ea typeface="微软雅黑 Light" panose="02010600030101010101" charset="-122"/>
              <a:cs typeface="TH SarabunPSK" pitchFamily="34" charset="-34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400">
              <a:solidFill>
                <a:srgbClr val="FFFFFF"/>
              </a:solidFill>
              <a:latin typeface="TH SarabunPSK" pitchFamily="34" charset="-34"/>
              <a:ea typeface="微软雅黑 Light" panose="02010600030101010101" charset="-122"/>
              <a:cs typeface="TH SarabunPSK" pitchFamily="34" charset="-34"/>
            </a:endParaRPr>
          </a:p>
        </p:txBody>
      </p:sp>
      <p:sp>
        <p:nvSpPr>
          <p:cNvPr id="28" name="MH_Other_4"/>
          <p:cNvSpPr>
            <a:spLocks/>
          </p:cNvSpPr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MH_Other_5"/>
          <p:cNvSpPr>
            <a:spLocks/>
          </p:cNvSpPr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4700425" y="5424309"/>
            <a:ext cx="2890648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en-US" altLang="zh-CN" sz="2800" b="1" dirty="0" smtClean="0"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3 </a:t>
            </a:r>
            <a:r>
              <a:rPr lang="th-TH" altLang="zh-CN" sz="2800" b="1" dirty="0" smtClean="0"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ช่องทางที่นำไปสู่ นวัตกรรม</a:t>
            </a:r>
            <a:endParaRPr lang="en-US" altLang="zh-CN" sz="2800" b="1" dirty="0">
              <a:latin typeface="TH SarabunPSK" pitchFamily="34" charset="-34"/>
              <a:ea typeface="微软雅黑 Light" panose="02010600030101010101" charset="-122"/>
              <a:cs typeface="TH SarabunPSK" pitchFamily="34" charset="-34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FDBD24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4000" b="1" dirty="0" smtClean="0"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1</a:t>
            </a:r>
            <a:endParaRPr lang="en-US" altLang="zh-CN" sz="4000" b="1" dirty="0">
              <a:latin typeface="TH SarabunPSK" pitchFamily="34" charset="-34"/>
              <a:ea typeface="微软雅黑 Light" panose="02010600030101010101" charset="-122"/>
              <a:cs typeface="TH SarabunPSK" pitchFamily="34" charset="-34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FDBD24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4000" b="1" dirty="0" smtClean="0"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3</a:t>
            </a:r>
            <a:endParaRPr lang="en-US" altLang="zh-CN" sz="4000" b="1" dirty="0">
              <a:latin typeface="TH SarabunPSK" pitchFamily="34" charset="-34"/>
              <a:ea typeface="微软雅黑 Light" panose="02010600030101010101" charset="-122"/>
              <a:cs typeface="TH SarabunPSK" pitchFamily="34" charset="-34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FDBD24"/>
          </a:solidFill>
          <a:ln>
            <a:noFill/>
          </a:ln>
          <a:extLst/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4000" b="1" dirty="0" smtClean="0"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  <a:sym typeface="+mn-lt"/>
              </a:rPr>
              <a:t>2</a:t>
            </a:r>
            <a:endParaRPr lang="en-US" altLang="zh-CN" sz="4000" b="1" dirty="0">
              <a:latin typeface="TH SarabunPSK" pitchFamily="34" charset="-34"/>
              <a:ea typeface="微软雅黑 Light" panose="02010600030101010101" charset="-122"/>
              <a:cs typeface="TH SarabunPSK" pitchFamily="34" charset="-34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661319" y="3252804"/>
            <a:ext cx="3096648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th-TH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- องค์กรที่มีระบบการจัดการความรู้ที่ดี จะมีข้อมูล (</a:t>
            </a:r>
            <a:r>
              <a:rPr lang="en-US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Data)</a:t>
            </a:r>
          </a:p>
          <a:p>
            <a:pPr lvl="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th-TH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จะมีข้อมูล (</a:t>
            </a:r>
            <a:r>
              <a:rPr lang="en-US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Data),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สารสนเทศ (</a:t>
            </a:r>
            <a:r>
              <a:rPr lang="en-US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Information)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และความรู้ (</a:t>
            </a:r>
            <a:r>
              <a:rPr lang="en-US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Knowledge) </a:t>
            </a:r>
            <a:r>
              <a:rPr lang="th-TH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มากพอองค์กรจะมองเห็นช่องทางที่จะสร้างความแปลก แตกต่างและโดดเด่น</a:t>
            </a:r>
          </a:p>
          <a:p>
            <a:pPr lvl="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th-TH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- นำไปสู่การพัฒนา/สร้างสรรค์สิ่งใหม่ๆ ที่ใช้งานได้จริง</a:t>
            </a:r>
          </a:p>
        </p:txBody>
      </p:sp>
      <p:sp>
        <p:nvSpPr>
          <p:cNvPr id="35" name="TextBox 24"/>
          <p:cNvSpPr txBox="1"/>
          <p:nvPr/>
        </p:nvSpPr>
        <p:spPr>
          <a:xfrm>
            <a:off x="8305535" y="2607931"/>
            <a:ext cx="2741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3.(Knowledge management-KM</a:t>
            </a:r>
            <a:endParaRPr lang="zh-CN" altLang="en-US" sz="2000" b="1" dirty="0"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1316807" y="2032149"/>
            <a:ext cx="3383618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th-TH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-  องค์กรอาจไม่มีปัญหาอะไร แต่ต้องการปรับปรุงสิ่งต่างๆให้ดีกว่าเดิม ด้วยการปลูกฝังให้คนในองค์กรคิดว่าสิ่งที่เป็นอยู่นี้จะทำให้ดีขึ้นได้อีกได้อย่างไรบ้าง และส่งเสริมให้มีการคิดและทำเพื่อสิ่งที่ดีกว่าอยู่เสมอ</a:t>
            </a:r>
            <a:endParaRPr lang="en-US" dirty="0">
              <a:solidFill>
                <a:prstClr val="black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lvl="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th-TH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-  จนนำไปสู่การพัฒนาวิธีการใหม่ๆ/ เครื่องมือใหม่ เพื่อทำให้การ</a:t>
            </a:r>
            <a:r>
              <a:rPr lang="th-TH" dirty="0" smtClean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ทำงาน</a:t>
            </a:r>
            <a:endParaRPr lang="en-US" dirty="0">
              <a:solidFill>
                <a:prstClr val="black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2190513" y="1662817"/>
            <a:ext cx="292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latin typeface="TH SarabunPSK" pitchFamily="34" charset="-34"/>
                <a:ea typeface="+mn-ea"/>
                <a:cs typeface="TH SarabunPSK" pitchFamily="34" charset="-34"/>
              </a:rPr>
              <a:t>2) ต้องการปรับปรุง </a:t>
            </a:r>
            <a:r>
              <a:rPr lang="th-TH" sz="2000" b="1" dirty="0" smtClean="0">
                <a:latin typeface="TH SarabunPSK" pitchFamily="34" charset="-34"/>
                <a:ea typeface="+mn-ea"/>
                <a:cs typeface="TH SarabunPSK" pitchFamily="34" charset="-34"/>
              </a:rPr>
              <a:t>(</a:t>
            </a:r>
            <a:r>
              <a:rPr lang="en-US" sz="2000" b="1" dirty="0">
                <a:latin typeface="TH SarabunPSK" pitchFamily="34" charset="-34"/>
                <a:ea typeface="+mn-ea"/>
                <a:cs typeface="TH SarabunPSK" pitchFamily="34" charset="-34"/>
              </a:rPr>
              <a:t>Improvement)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812751" y="4371429"/>
            <a:ext cx="275552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th-TH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-  องค์กรมีปัญหาที่สร้างความเสียหายให้กับองค์กร</a:t>
            </a:r>
            <a:endParaRPr lang="en-US" dirty="0">
              <a:solidFill>
                <a:prstClr val="black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lvl="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th-TH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-  ไม่สามารถแก้ไขหรือจัดการได้ด้วยวิธีการเดิมๆ</a:t>
            </a:r>
            <a:endParaRPr lang="en-US" dirty="0">
              <a:solidFill>
                <a:prstClr val="black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lvl="0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th-TH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-  จนนำไปสู่การสร้างวิธีการ/สิ่งใหม่ๆเพื่อช่วยจัดการกับปัญหา</a:t>
            </a:r>
            <a:endParaRPr lang="en-US" dirty="0">
              <a:solidFill>
                <a:prstClr val="black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316807" y="3790266"/>
            <a:ext cx="2413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latin typeface="TH SarabunPSK" pitchFamily="34" charset="-34"/>
                <a:ea typeface="+mn-ea"/>
                <a:cs typeface="TH SarabunPSK" pitchFamily="34" charset="-34"/>
              </a:rPr>
              <a:t>1) ต้องการแก้ปัญหา (</a:t>
            </a:r>
            <a:r>
              <a:rPr lang="en-US" sz="2000" b="1" dirty="0" smtClean="0">
                <a:latin typeface="TH SarabunPSK" pitchFamily="34" charset="-34"/>
                <a:ea typeface="+mn-ea"/>
                <a:cs typeface="TH SarabunPSK" pitchFamily="34" charset="-34"/>
              </a:rPr>
              <a:t>Problem</a:t>
            </a:r>
            <a:r>
              <a:rPr lang="th-TH" sz="2000" b="1" dirty="0" smtClean="0">
                <a:latin typeface="TH SarabunPSK" pitchFamily="34" charset="-34"/>
                <a:ea typeface="+mn-ea"/>
                <a:cs typeface="TH SarabunPSK" pitchFamily="34" charset="-34"/>
              </a:rPr>
              <a:t>)</a:t>
            </a:r>
            <a:endParaRPr lang="en-US" sz="2000" b="1" dirty="0"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47319" y="1024037"/>
            <a:ext cx="10602736" cy="400110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pPr lvl="0"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การพัฒนาองค์กรไปสู่นวัตกรรรม (</a:t>
            </a:r>
            <a:r>
              <a:rPr lang="en-US" sz="2000" b="1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Innovation) </a:t>
            </a: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สามารถสร้างให้เกิดขึ้นในองค์กรได้จาก 3 ช่องทางที่สำคัญ ดังนี้</a:t>
            </a:r>
            <a:endParaRPr lang="en-US" sz="2000" b="1" dirty="0">
              <a:solidFill>
                <a:prstClr val="black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58251" y="258901"/>
            <a:ext cx="10691804" cy="83099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r>
              <a:rPr lang="th-TH" sz="4800" dirty="0">
                <a:latin typeface="TH SarabunPSK" pitchFamily="34" charset="-34"/>
                <a:ea typeface="+mj-ea"/>
                <a:cs typeface="TH SarabunPSK" pitchFamily="34" charset="-34"/>
              </a:rPr>
              <a:t>นวัตกรรม (</a:t>
            </a:r>
            <a:r>
              <a:rPr lang="en-US" sz="4800" dirty="0">
                <a:latin typeface="TH SarabunPSK" pitchFamily="34" charset="-34"/>
                <a:ea typeface="+mj-ea"/>
                <a:cs typeface="TH SarabunPSK" pitchFamily="34" charset="-34"/>
              </a:rPr>
              <a:t>Innovation)…</a:t>
            </a:r>
            <a:r>
              <a:rPr lang="th-TH" sz="4800" dirty="0">
                <a:latin typeface="TH SarabunPSK" pitchFamily="34" charset="-34"/>
                <a:ea typeface="+mj-ea"/>
                <a:cs typeface="TH SarabunPSK" pitchFamily="34" charset="-34"/>
              </a:rPr>
              <a:t>สร้างให้เกิดขึ้นในองค์กรได้</a:t>
            </a:r>
            <a:endParaRPr lang="zh-CN" altLang="en-US" sz="2000" dirty="0"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133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3" t="25738" r="32761" b="14959"/>
          <a:stretch/>
        </p:blipFill>
        <p:spPr bwMode="auto">
          <a:xfrm>
            <a:off x="308695" y="231949"/>
            <a:ext cx="12169352" cy="681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t="25340" r="34105" b="18939"/>
          <a:stretch/>
        </p:blipFill>
        <p:spPr bwMode="auto">
          <a:xfrm>
            <a:off x="380703" y="303957"/>
            <a:ext cx="12169352" cy="668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26269" r="34552" b="18010"/>
          <a:stretch/>
        </p:blipFill>
        <p:spPr bwMode="auto">
          <a:xfrm>
            <a:off x="380703" y="375965"/>
            <a:ext cx="1202533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557167" y="4221485"/>
            <a:ext cx="3672407" cy="523220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pPr algn="ctr"/>
            <a:r>
              <a:rPr lang="th-TH" altLang="zh-CN" sz="2800" dirty="0" smtClean="0">
                <a:solidFill>
                  <a:prstClr val="white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ประกันอุบัติเหตุ</a:t>
            </a:r>
            <a:endParaRPr lang="th-TH" altLang="zh-CN" sz="2800" dirty="0">
              <a:solidFill>
                <a:prstClr val="white"/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026059" y="3436654"/>
            <a:ext cx="806632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3.3</a:t>
            </a:r>
            <a:endParaRPr lang="zh-CN" altLang="en-US" sz="4800" dirty="0">
              <a:solidFill>
                <a:prstClr val="white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0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24919" y="541633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ประกาศมหาวิทยาลัยเทคโนโลยีราชมงคลตะวันออก</a:t>
            </a:r>
            <a:endParaRPr lang="th-TH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84759" y="1306297"/>
            <a:ext cx="7848872" cy="5190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เรื่อง ประกาศทำประกันอุบัติเหตุกลุ่มของนักศึกษามหาวิทยาลัยเทคโนโลยีราชมงคลตะวันออก ประจำปี 2562</a:t>
            </a:r>
          </a:p>
          <a:p>
            <a:pPr lvl="2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กำหนดคุณสมบัติผู้มีสิทธิในการเสนอราคา</a:t>
            </a:r>
          </a:p>
          <a:p>
            <a:pPr lvl="2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ผู้สนใจติดต่อรับซองเอกสาร กองคลัง งานพัสดุ และตามรายละเอียดที่เว็ปไซต์</a:t>
            </a:r>
          </a:p>
          <a:p>
            <a:r>
              <a:rPr lang="th-TH" sz="2000" u="sng" dirty="0" smtClean="0">
                <a:latin typeface="TH SarabunPSK" pitchFamily="34" charset="-34"/>
                <a:cs typeface="TH SarabunPSK" pitchFamily="34" charset="-34"/>
              </a:rPr>
              <a:t>ขั้นตอนการดำเนินงาน</a:t>
            </a:r>
          </a:p>
          <a:p>
            <a:pPr lvl="2"/>
            <a:r>
              <a:rPr lang="th-TH" sz="2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กำหนดยื่นซองเสนอราคา ตามประกาศมหาวิทยาลัยฯ</a:t>
            </a:r>
          </a:p>
          <a:p>
            <a:pPr lvl="2"/>
            <a:r>
              <a:rPr lang="th-TH" sz="2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เปิดซองตามคุณสมบัติในร่าง </a:t>
            </a:r>
            <a:r>
              <a:rPr lang="en-US" sz="2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TOR</a:t>
            </a:r>
          </a:p>
          <a:p>
            <a:pPr lvl="2"/>
            <a:r>
              <a:rPr lang="en-US" sz="2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งานพัสดุดำเนินการเรื่องของสัญญา</a:t>
            </a:r>
          </a:p>
          <a:p>
            <a:pPr lvl="2"/>
            <a:r>
              <a:rPr lang="th-TH" sz="20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 บริษัทประกันให้บัตรประกันพร้อมกรมธรรม์</a:t>
            </a:r>
          </a:p>
          <a:p>
            <a:pPr lvl="4"/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ให้สิทธิบุคลากรในมหาวิทยาลัยฯทำประกันอุบัติเหตุนี้ได้</a:t>
            </a:r>
            <a:endParaRPr lang="th-TH" sz="24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t="11870" r="39245" b="20476"/>
          <a:stretch/>
        </p:blipFill>
        <p:spPr bwMode="auto">
          <a:xfrm>
            <a:off x="8733631" y="79882"/>
            <a:ext cx="2699792" cy="3673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 descr="Image result for à¸à¸£à¸°à¸à¸±à¸à¸­à¸¸à¸à¸±à¸à¸´à¹à¸«à¸à¸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784" y="3610553"/>
            <a:ext cx="2698776" cy="3356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10533" y="365760"/>
            <a:ext cx="809238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ขั้นตอนการใช้สิทธิประกันอุบัติเหตุ</a:t>
            </a:r>
            <a:endParaRPr lang="th-TH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10533" y="1100628"/>
            <a:ext cx="4824536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smtClean="0">
                <a:latin typeface="TH SarabunPSK" pitchFamily="34" charset="-34"/>
                <a:cs typeface="TH SarabunPSK" pitchFamily="34" charset="-34"/>
              </a:rPr>
              <a:t>การคุ้มครอง ปี 2561</a:t>
            </a:r>
          </a:p>
          <a:p>
            <a:r>
              <a:rPr lang="th-TH" sz="2400" smtClean="0">
                <a:latin typeface="TH SarabunPSK" pitchFamily="34" charset="-34"/>
                <a:cs typeface="TH SarabunPSK" pitchFamily="34" charset="-34"/>
              </a:rPr>
              <a:t>นักศึกษา / บุคลากร ประสบอุบัติเหตุ</a:t>
            </a:r>
            <a:endParaRPr lang="th-TH" sz="1000" smtClean="0">
              <a:latin typeface="TH SarabunPSK" pitchFamily="34" charset="-34"/>
              <a:cs typeface="TH SarabunPSK" pitchFamily="34" charset="-34"/>
            </a:endParaRPr>
          </a:p>
          <a:p>
            <a:pPr lvl="3"/>
            <a:r>
              <a:rPr lang="th-TH" sz="240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b="1" smtClean="0">
                <a:latin typeface="TH SarabunPSK" pitchFamily="34" charset="-34"/>
                <a:cs typeface="TH SarabunPSK" pitchFamily="34" charset="-34"/>
              </a:rPr>
              <a:t>มีบัตรประกันอุบัติเหตุ</a:t>
            </a:r>
          </a:p>
          <a:p>
            <a:pPr marL="466344" lvl="3" indent="0">
              <a:buFont typeface="Wingdings" pitchFamily="2" charset="2"/>
              <a:buNone/>
            </a:pPr>
            <a:endParaRPr lang="th-TH" sz="1000" b="1" smtClean="0">
              <a:latin typeface="TH SarabunPSK" pitchFamily="34" charset="-34"/>
              <a:cs typeface="TH SarabunPSK" pitchFamily="34" charset="-34"/>
            </a:endParaRPr>
          </a:p>
          <a:p>
            <a:pPr lvl="6"/>
            <a:r>
              <a:rPr lang="th-TH" sz="220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smtClean="0">
                <a:latin typeface="TH SarabunPSK" pitchFamily="34" charset="-34"/>
                <a:cs typeface="TH SarabunPSK" pitchFamily="34" charset="-34"/>
              </a:rPr>
              <a:t>ยื่นบัตรประกันอุบัติเหตุกับทางโรงพยาบาลคู่สัญญากับบริษัท เพื่อทำการรักษาพยาบาล โดยไม่ต้องสำรองจ่าย วงเงินคุ้มครอง 30</a:t>
            </a:r>
            <a:r>
              <a:rPr lang="en-US" sz="200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000" smtClean="0">
                <a:latin typeface="TH SarabunPSK" pitchFamily="34" charset="-34"/>
                <a:cs typeface="TH SarabunPSK" pitchFamily="34" charset="-34"/>
              </a:rPr>
              <a:t>000 บาท/อุบัติเหตุ 1 ครั้ง</a:t>
            </a:r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37" y="0"/>
            <a:ext cx="3316872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Image result for à¸à¸£à¸°à¸à¸±à¸à¸­à¸¸à¸à¸±à¸à¸´à¹à¸«à¸à¸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393" y="3328293"/>
            <a:ext cx="303847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9" y="3945979"/>
            <a:ext cx="2514001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4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15779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ขั้นตอนการใช้สิทธิประกันอุบัติเหตุ</a:t>
            </a:r>
            <a:endParaRPr kumimoji="0" lang="th-TH" sz="28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j-ea"/>
              <a:cs typeface="LilyUPC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59608" y="1052512"/>
            <a:ext cx="4968799" cy="4392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นักศึกษา / บุคลากร ประสบอุบัติเหตุ</a:t>
            </a:r>
          </a:p>
          <a:p>
            <a:pPr lvl="1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ไม่มีบัตรประกันอุบัติเหตุ</a:t>
            </a:r>
          </a:p>
          <a:p>
            <a:pPr lvl="2"/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ขั้นตอนที่ 2</a:t>
            </a:r>
          </a:p>
          <a:p>
            <a:pPr lvl="3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ยื่นเอกสารขอรับเงินค่าสินไหมทดแทนที่งานบริการและสวัสดิการนักศึกษา กองพัฒนานักศึกษา</a:t>
            </a:r>
          </a:p>
          <a:p>
            <a:pPr marL="1380744" lvl="5" indent="-457200">
              <a:buClrTx/>
              <a:buFont typeface="+mj-lt"/>
              <a:buAutoNum type="arabicParenR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กรอกแบบฟอร์มขอรับค่าสินไหมทดแทน (ขอรับได้จากเจ้าหน้าที่)</a:t>
            </a:r>
          </a:p>
          <a:p>
            <a:pPr marL="1380744" lvl="5" indent="-457200">
              <a:buClrTx/>
              <a:buFont typeface="+mj-lt"/>
              <a:buAutoNum type="arabicParenR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ใบเสร็จรับเงิน(ฉบับจริง)</a:t>
            </a:r>
          </a:p>
          <a:p>
            <a:pPr marL="1380744" lvl="5" indent="-457200">
              <a:buClrTx/>
              <a:buFont typeface="+mj-lt"/>
              <a:buAutoNum type="arabicParenR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ใบรับรองแพทย์ (ฉบับจริง)</a:t>
            </a:r>
          </a:p>
          <a:p>
            <a:pPr marL="1380744" lvl="5" indent="-457200">
              <a:buClrTx/>
              <a:buFont typeface="+mj-lt"/>
              <a:buAutoNum type="arabicParenR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สำเนาบัตรประชาชน (พร้อมรับรองสำเนา)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224" y="1916832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076">
            <a:off x="6917841" y="279422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395">
            <a:off x="6812888" y="419510"/>
            <a:ext cx="2076450" cy="2200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0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3845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ขั้นตอนการใช้สิทธิประกันอุบัติเหตุ</a:t>
            </a:r>
            <a:endParaRPr kumimoji="0" lang="th-TH" sz="28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j-ea"/>
              <a:cs typeface="LilyUPC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82279" y="1052512"/>
            <a:ext cx="4968799" cy="4392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นักศึกษา / บุคลากร ประสบอุบัติเหตุ</a:t>
            </a:r>
          </a:p>
          <a:p>
            <a:endParaRPr lang="th-TH" sz="900" dirty="0" smtClean="0">
              <a:latin typeface="TH SarabunPSK" pitchFamily="34" charset="-34"/>
              <a:cs typeface="TH SarabunPSK" pitchFamily="34" charset="-34"/>
            </a:endParaRPr>
          </a:p>
          <a:p>
            <a:pPr lvl="3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ไม่มีบัตรประกันอุบัติเหตุ</a:t>
            </a:r>
          </a:p>
          <a:p>
            <a:pPr lvl="3"/>
            <a:endParaRPr lang="th-TH" sz="900" b="1" dirty="0" smtClean="0">
              <a:latin typeface="TH SarabunPSK" pitchFamily="34" charset="-34"/>
              <a:cs typeface="TH SarabunPSK" pitchFamily="34" charset="-34"/>
            </a:endParaRPr>
          </a:p>
          <a:p>
            <a:pPr lvl="5"/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ขั้นตอนที่ 1</a:t>
            </a:r>
          </a:p>
          <a:p>
            <a:pPr lvl="5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สำรองจ่ายค่ารักษาพยาบาล พร้อมแจ้งเจ้าของไข้เรื่องขอใบรับรองแพทย์ระบุอุบัติเหตุ (ฉบับจริง) และใบเสร็จรับเงิน (ฉบับจริง) วงเงินคุ้มครอง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15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000บาท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/อุบัติเหตุ 1 ครั้ง เพื่อใช้ในการประกอบเอกสารคำร้องขอรับเงินค่าสินไหมทดแทน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719">
            <a:off x="6825284" y="532387"/>
            <a:ext cx="3954016" cy="2634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93" y="3429000"/>
            <a:ext cx="2652117" cy="3328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9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8109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ขั้นตอนการใช้สิทธิประกันอุบัติเหตุ</a:t>
            </a:r>
            <a:endParaRPr kumimoji="0" lang="th-TH" sz="28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j-ea"/>
              <a:cs typeface="LilyUPC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0863" y="1052511"/>
            <a:ext cx="5472855" cy="4724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นักศึกษา / บุคลากร ประสบอุบัติเหตุ</a:t>
            </a:r>
          </a:p>
          <a:p>
            <a:endParaRPr lang="th-TH" sz="1000" dirty="0" smtClean="0">
              <a:latin typeface="TH SarabunPSK" pitchFamily="34" charset="-34"/>
              <a:cs typeface="TH SarabunPSK" pitchFamily="34" charset="-34"/>
            </a:endParaRPr>
          </a:p>
          <a:p>
            <a:pPr lvl="3"/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ไม่มีบัตรประกันอุบัติเหตุ</a:t>
            </a:r>
          </a:p>
          <a:p>
            <a:pPr lvl="3"/>
            <a:endParaRPr lang="th-TH" sz="1000" b="1" dirty="0" smtClean="0">
              <a:latin typeface="TH SarabunPSK" pitchFamily="34" charset="-34"/>
              <a:cs typeface="TH SarabunPSK" pitchFamily="34" charset="-34"/>
            </a:endParaRPr>
          </a:p>
          <a:p>
            <a:pPr lvl="5"/>
            <a:r>
              <a:rPr lang="th-TH" sz="2400" b="1" u="sng" dirty="0" smtClean="0">
                <a:latin typeface="TH SarabunPSK" pitchFamily="34" charset="-34"/>
                <a:cs typeface="TH SarabunPSK" pitchFamily="34" charset="-34"/>
              </a:rPr>
              <a:t>ขั้นตอนที่ 3</a:t>
            </a:r>
          </a:p>
          <a:p>
            <a:pPr lvl="5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สรุปรายการร้องค่าสินไหมทดแทน และรวบรวมเอกสาร ส่งตัวแทนบริษัทประกันฯ ทุกๆ 15 วัน เพื่อ นำเอกสารตรวจสอบความถูกต้องตามเงื่อนไขของบริษัทประกันฯ (ช่างกลางเดือนและปลายเดือน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80" y="0"/>
            <a:ext cx="3954016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80" y="3356992"/>
            <a:ext cx="400238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3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92871" y="365760"/>
            <a:ext cx="8488359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ขั้นตอนการใช้สิทธิประกันอุบัติเหตุ</a:t>
            </a:r>
            <a:endParaRPr kumimoji="0" lang="th-TH" sz="32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j-ea"/>
              <a:cs typeface="LilyUPC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64983" y="1052512"/>
            <a:ext cx="5607936" cy="4392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smtClean="0">
                <a:latin typeface="TH SarabunPSK" pitchFamily="34" charset="-34"/>
                <a:cs typeface="TH SarabunPSK" pitchFamily="34" charset="-34"/>
              </a:rPr>
              <a:t>นักศึกษา / บุคลากร ประสบอุบัติเหตุ</a:t>
            </a:r>
          </a:p>
          <a:p>
            <a:endParaRPr lang="th-TH" sz="900" smtClean="0">
              <a:latin typeface="TH SarabunPSK" pitchFamily="34" charset="-34"/>
              <a:cs typeface="TH SarabunPSK" pitchFamily="34" charset="-34"/>
            </a:endParaRPr>
          </a:p>
          <a:p>
            <a:pPr lvl="3"/>
            <a:r>
              <a:rPr lang="th-TH" sz="280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smtClean="0">
                <a:latin typeface="TH SarabunPSK" pitchFamily="34" charset="-34"/>
                <a:cs typeface="TH SarabunPSK" pitchFamily="34" charset="-34"/>
              </a:rPr>
              <a:t>ไม่มีบัตรประกันอุบัติเหตุ</a:t>
            </a:r>
          </a:p>
          <a:p>
            <a:pPr lvl="3"/>
            <a:endParaRPr lang="th-TH" sz="900" b="1" smtClean="0">
              <a:latin typeface="TH SarabunPSK" pitchFamily="34" charset="-34"/>
              <a:cs typeface="TH SarabunPSK" pitchFamily="34" charset="-34"/>
            </a:endParaRPr>
          </a:p>
          <a:p>
            <a:pPr lvl="5"/>
            <a:r>
              <a:rPr lang="th-TH" sz="2000" b="1" u="sng" smtClean="0">
                <a:latin typeface="TH SarabunPSK" pitchFamily="34" charset="-34"/>
                <a:cs typeface="TH SarabunPSK" pitchFamily="34" charset="-34"/>
              </a:rPr>
              <a:t>ขั้นตอนที่ 4</a:t>
            </a:r>
          </a:p>
          <a:p>
            <a:pPr lvl="5"/>
            <a:r>
              <a:rPr lang="th-TH" sz="2400" smtClean="0">
                <a:latin typeface="TH SarabunPSK" pitchFamily="34" charset="-34"/>
                <a:cs typeface="TH SarabunPSK" pitchFamily="34" charset="-34"/>
              </a:rPr>
              <a:t> ตัวแทนบริษัทประกันฯ นำเช็คค่าสินไหมทดแทนของนักศึกษาตามรายชื่อนักศึกษา ภายใน 15 วัน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Image result for à¸à¸´à¸¥à¹à¸­à¸à¸ªà¸²à¸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574" y="3429000"/>
            <a:ext cx="3080594" cy="308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à¸à¸´à¸¥à¹à¸­à¸à¸ªà¸²à¸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40" y="188639"/>
            <a:ext cx="2918073" cy="204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à¸à¸à¸´à¸à¸´à¸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8866">
            <a:off x="7941334" y="2004839"/>
            <a:ext cx="3183311" cy="2446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514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>
            <a:grpSpLocks/>
          </p:cNvGrpSpPr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DB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>
            <a:grpSpLocks/>
          </p:cNvGrpSpPr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DB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>
            <a:grpSpLocks/>
          </p:cNvGrpSpPr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70C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>
            <a:grpSpLocks/>
          </p:cNvGrpSpPr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70C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>
            <a:grpSpLocks/>
          </p:cNvGrpSpPr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>
              <a:grpSpLocks/>
            </p:cNvGrpSpPr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>
                <a:grpSpLocks/>
              </p:cNvGrpSpPr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>
                  <a:spLocks/>
                </p:cNvSpPr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>
                  <a:spLocks/>
                </p:cNvSpPr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>
                  <a:spLocks/>
                </p:cNvSpPr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FDB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>
                  <a:spLocks/>
                </p:cNvSpPr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>
                  <a:spLocks/>
                </p:cNvSpPr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70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>
                  <a:spLocks/>
                </p:cNvSpPr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>
                  <a:spLocks/>
                </p:cNvSpPr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FDB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>
                <a:spLocks/>
              </p:cNvSpPr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70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724083" cy="670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724083" cy="670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724083" cy="670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724083" cy="670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7" name="TextBox 24"/>
          <p:cNvSpPr txBox="1"/>
          <p:nvPr/>
        </p:nvSpPr>
        <p:spPr>
          <a:xfrm>
            <a:off x="3333031" y="1386068"/>
            <a:ext cx="2885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th-TH" sz="4400" b="1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การบริหารจัดการ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7155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th-TH" sz="4400" b="1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ผลิตภัณฑ์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814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th-TH" sz="4400" b="1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การบริการ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43157" y="5794813"/>
            <a:ext cx="20890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th-TH" sz="4400" b="1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กระบวนการ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556887" y="820207"/>
            <a:ext cx="2964274" cy="830997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lvl="0" algn="ct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th-TH" sz="4800" b="1" dirty="0">
                <a:solidFill>
                  <a:srgbClr val="7C858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องค์กรนวัตกรรม</a:t>
            </a:r>
            <a:endParaRPr lang="en-US" sz="4800" b="1" dirty="0">
              <a:solidFill>
                <a:srgbClr val="7C858E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858251" y="258901"/>
            <a:ext cx="5065810" cy="92333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sz="5400" dirty="0">
                <a:solidFill>
                  <a:srgbClr val="19C4C3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Innovative Organization</a:t>
            </a:r>
            <a:endParaRPr lang="zh-CN" altLang="en-US" sz="2400" dirty="0">
              <a:solidFill>
                <a:srgbClr val="70C4BC"/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38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5" grpId="0"/>
      <p:bldP spid="5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8973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ขั้นตอนการใช้สิทธิประกันอุบัติเหตุ</a:t>
            </a:r>
            <a:endParaRPr kumimoji="0" lang="th-TH" sz="28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j-ea"/>
              <a:cs typeface="LilyUPC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04840" y="1052511"/>
            <a:ext cx="5426762" cy="5228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นักศึกษา / บุคลากร ประสบอุบัติเหตุ</a:t>
            </a:r>
          </a:p>
          <a:p>
            <a:endParaRPr lang="th-TH" sz="900" dirty="0" smtClean="0">
              <a:latin typeface="TH SarabunPSK" pitchFamily="34" charset="-34"/>
              <a:cs typeface="TH SarabunPSK" pitchFamily="34" charset="-34"/>
            </a:endParaRPr>
          </a:p>
          <a:p>
            <a:pPr lvl="3"/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ไม่มีบัตรประกันอุบัติเหตุ</a:t>
            </a:r>
          </a:p>
          <a:p>
            <a:pPr lvl="3"/>
            <a:endParaRPr lang="th-TH" sz="900" b="1" dirty="0" smtClean="0">
              <a:latin typeface="TH SarabunPSK" pitchFamily="34" charset="-34"/>
              <a:cs typeface="TH SarabunPSK" pitchFamily="34" charset="-34"/>
            </a:endParaRPr>
          </a:p>
          <a:p>
            <a:pPr lvl="5"/>
            <a:r>
              <a:rPr lang="th-TH" sz="2000" b="1" u="sng" dirty="0" smtClean="0">
                <a:latin typeface="TH SarabunPSK" pitchFamily="34" charset="-34"/>
                <a:cs typeface="TH SarabunPSK" pitchFamily="34" charset="-34"/>
              </a:rPr>
              <a:t>ขั้นตอนที่ 5</a:t>
            </a:r>
          </a:p>
          <a:p>
            <a:pPr lvl="5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เจ้าหน้าที่งานบริการสวัสดิการนักศึกษาจัดเตรียมเอกสารจ่ายเช็คให้กับนักศึกษา และแจ้งให้นักศึกษามารับเช็คค่าสินไหมทดแทน</a:t>
            </a:r>
          </a:p>
        </p:txBody>
      </p:sp>
      <p:pic>
        <p:nvPicPr>
          <p:cNvPr id="4" name="Picture 4" descr="Image result for à¸à¹à¸²à¸ªà¸´à¸à¹à¸«à¸¡à¸à¸à¹à¸à¸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607" y="92075"/>
            <a:ext cx="4224797" cy="3360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AutoShape 6" descr="Image result for à¹à¸à¹à¸"/>
          <p:cNvSpPr>
            <a:spLocks noChangeAspect="1" noChangeArrowheads="1"/>
          </p:cNvSpPr>
          <p:nvPr/>
        </p:nvSpPr>
        <p:spPr bwMode="auto">
          <a:xfrm>
            <a:off x="2146045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02" y="3645023"/>
            <a:ext cx="4011635" cy="3174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10" descr="Image result for à¸à¹à¸²à¸ªà¸´à¸à¹à¸«à¸¡à¸à¸à¹à¸à¸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12" y="4466714"/>
            <a:ext cx="2315309" cy="15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51715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ขั้นตอนการใช้สิทธิประกันอุบัติเหตุ</a:t>
            </a:r>
            <a:endParaRPr kumimoji="0" lang="th-TH" sz="28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j-ea"/>
              <a:cs typeface="LilyUPC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04839" y="1312069"/>
            <a:ext cx="5743480" cy="4796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นักศึกษา / บุคลากร เสียชีวิต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กรณีอุบัติเหตุ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ผู้รับผลประโยชน์/ทายาท แจ้งเจ้าหน้าที่งานบริการและสวัสดิการนักศึกษาและบริษัท</a:t>
            </a:r>
          </a:p>
          <a:p>
            <a:r>
              <a:rPr lang="th-TH" sz="2000" u="sng" dirty="0" smtClean="0">
                <a:latin typeface="TH SarabunPSK" pitchFamily="34" charset="-34"/>
                <a:cs typeface="TH SarabunPSK" pitchFamily="34" charset="-34"/>
              </a:rPr>
              <a:t>ยื่นเอกสารประกอบการเบิกจ่ายค่าสินไหม</a:t>
            </a:r>
          </a:p>
          <a:p>
            <a:pPr>
              <a:buFont typeface="+mj-lt"/>
              <a:buAutoNum type="arabicParenR"/>
            </a:pPr>
            <a:r>
              <a:rPr lang="th-TH" sz="2000" b="0" dirty="0" smtClean="0">
                <a:latin typeface="TH SarabunPSK" pitchFamily="34" charset="-34"/>
                <a:cs typeface="TH SarabunPSK" pitchFamily="34" charset="-34"/>
              </a:rPr>
              <a:t>กรอกแบบฟอร์มขอรับเงินค่าสินไหมทดแทน(ขอได้จากเจ้าหน้าที่)</a:t>
            </a:r>
          </a:p>
          <a:p>
            <a:pPr>
              <a:buFont typeface="+mj-lt"/>
              <a:buAutoNum type="arabicParenR"/>
            </a:pPr>
            <a:r>
              <a:rPr lang="th-TH" sz="2000" b="0" dirty="0" smtClean="0">
                <a:latin typeface="TH SarabunPSK" pitchFamily="34" charset="-34"/>
                <a:cs typeface="TH SarabunPSK" pitchFamily="34" charset="-34"/>
              </a:rPr>
              <a:t>สำเนาใบมรณบัตร</a:t>
            </a:r>
          </a:p>
          <a:p>
            <a:pPr>
              <a:buFont typeface="+mj-lt"/>
              <a:buAutoNum type="arabicParenR"/>
            </a:pPr>
            <a:r>
              <a:rPr lang="th-TH" sz="2000" b="0" dirty="0" smtClean="0">
                <a:latin typeface="TH SarabunPSK" pitchFamily="34" charset="-34"/>
                <a:cs typeface="TH SarabunPSK" pitchFamily="34" charset="-34"/>
              </a:rPr>
              <a:t>สำเนาบัตรประจำตัวประชาชนของผู้เสียชีวิต</a:t>
            </a:r>
          </a:p>
          <a:p>
            <a:pPr>
              <a:buFont typeface="+mj-lt"/>
              <a:buAutoNum type="arabicParenR"/>
            </a:pPr>
            <a:r>
              <a:rPr lang="th-TH" sz="2000" b="0" dirty="0" smtClean="0">
                <a:latin typeface="TH SarabunPSK" pitchFamily="34" charset="-34"/>
                <a:cs typeface="TH SarabunPSK" pitchFamily="34" charset="-34"/>
              </a:rPr>
              <a:t>สำเนาทะเบียนบ้านที่ระบุคำว่า </a:t>
            </a:r>
            <a:r>
              <a:rPr lang="en-US" sz="2000" b="0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000" b="0" dirty="0" smtClean="0">
                <a:latin typeface="TH SarabunPSK" pitchFamily="34" charset="-34"/>
                <a:cs typeface="TH SarabunPSK" pitchFamily="34" charset="-34"/>
              </a:rPr>
              <a:t>ตาย</a:t>
            </a:r>
            <a:r>
              <a:rPr lang="en-US" sz="2000" b="0" dirty="0" smtClean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2000" b="0" dirty="0" smtClean="0">
                <a:latin typeface="TH SarabunPSK" pitchFamily="34" charset="-34"/>
                <a:cs typeface="TH SarabunPSK" pitchFamily="34" charset="-34"/>
              </a:rPr>
              <a:t>ของผู้เสียชีวิต</a:t>
            </a:r>
          </a:p>
          <a:p>
            <a:pPr>
              <a:buFont typeface="+mj-lt"/>
              <a:buAutoNum type="arabicParenR"/>
            </a:pPr>
            <a:r>
              <a:rPr lang="th-TH" sz="2000" b="0" dirty="0" smtClean="0">
                <a:latin typeface="TH SarabunPSK" pitchFamily="34" charset="-34"/>
                <a:cs typeface="TH SarabunPSK" pitchFamily="34" charset="-34"/>
              </a:rPr>
              <a:t>สำเนาบัตรประจำตัวประชาชนของบิดา มารดา ผู้รับผลประโยชน์</a:t>
            </a:r>
          </a:p>
        </p:txBody>
      </p:sp>
      <p:sp>
        <p:nvSpPr>
          <p:cNvPr id="4" name="AutoShape 6" descr="Image result for à¹à¸à¹à¸"/>
          <p:cNvSpPr>
            <a:spLocks noChangeAspect="1" noChangeArrowheads="1"/>
          </p:cNvSpPr>
          <p:nvPr/>
        </p:nvSpPr>
        <p:spPr bwMode="auto">
          <a:xfrm>
            <a:off x="2678787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71" y="260648"/>
            <a:ext cx="475252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1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09082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ขั้นตอนการใช้สิทธิประกันอุบัติเหตุ</a:t>
            </a:r>
            <a:endParaRPr kumimoji="0" lang="th-TH" sz="28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j-ea"/>
              <a:cs typeface="LilyUPC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16807" y="908720"/>
            <a:ext cx="5904903" cy="4392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นักศึกษา / บุคลากร เสียชีวิต</a:t>
            </a: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กรณีอุบัติเหตุ</a:t>
            </a: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ผู้รับผลประโยชน์/ทายาท แจ้งเจ้าหน้าที่งานบริการและสวัสดิการนักศึกษาและบริษัท</a:t>
            </a:r>
          </a:p>
          <a:p>
            <a:r>
              <a:rPr lang="th-TH" sz="2400" u="sng" dirty="0" smtClean="0">
                <a:latin typeface="TH SarabunPSK" pitchFamily="34" charset="-34"/>
                <a:cs typeface="TH SarabunPSK" pitchFamily="34" charset="-34"/>
              </a:rPr>
              <a:t>ยื่นเอกสารประกอบการเบิกจ่ายค่าสินไหม</a:t>
            </a:r>
          </a:p>
          <a:p>
            <a:pPr>
              <a:buFont typeface="+mj-lt"/>
              <a:buAutoNum type="arabicParenR" startAt="6"/>
            </a:pPr>
            <a:r>
              <a:rPr lang="th-TH" sz="2400" b="0" dirty="0" smtClean="0">
                <a:latin typeface="TH SarabunPSK" pitchFamily="34" charset="-34"/>
                <a:cs typeface="TH SarabunPSK" pitchFamily="34" charset="-34"/>
              </a:rPr>
              <a:t>สำเนาทะเบียนบ้านของบิดาและมารดา ผู้รับผลประโยชน์</a:t>
            </a:r>
          </a:p>
          <a:p>
            <a:pPr>
              <a:buFont typeface="+mj-lt"/>
              <a:buAutoNum type="arabicParenR" startAt="6"/>
            </a:pPr>
            <a:r>
              <a:rPr lang="th-TH" sz="2400" b="0" dirty="0" smtClean="0">
                <a:latin typeface="TH SarabunPSK" pitchFamily="34" charset="-34"/>
                <a:cs typeface="TH SarabunPSK" pitchFamily="34" charset="-34"/>
              </a:rPr>
              <a:t>สำเนาหนังสือรับรองการเสียชีวิตจากสถานพยาบาล</a:t>
            </a:r>
          </a:p>
          <a:p>
            <a:pPr>
              <a:buFont typeface="+mj-lt"/>
              <a:buAutoNum type="arabicParenR" startAt="6"/>
            </a:pPr>
            <a:r>
              <a:rPr lang="th-TH" sz="2400" b="0" dirty="0" smtClean="0">
                <a:latin typeface="TH SarabunPSK" pitchFamily="34" charset="-34"/>
                <a:cs typeface="TH SarabunPSK" pitchFamily="34" charset="-34"/>
              </a:rPr>
              <a:t>สำเนาบันทึกประจำวันจากสถานีตำรวจ</a:t>
            </a:r>
          </a:p>
          <a:p>
            <a:pPr>
              <a:buFont typeface="+mj-lt"/>
              <a:buAutoNum type="arabicParenR" startAt="6"/>
            </a:pPr>
            <a:r>
              <a:rPr lang="th-TH" sz="2400" b="0" dirty="0" smtClean="0">
                <a:latin typeface="TH SarabunPSK" pitchFamily="34" charset="-34"/>
                <a:cs typeface="TH SarabunPSK" pitchFamily="34" charset="-34"/>
              </a:rPr>
              <a:t>สำเนาใบชันสูตรพลิกศพ</a:t>
            </a:r>
          </a:p>
          <a:p>
            <a:pPr>
              <a:buFont typeface="+mj-lt"/>
              <a:buAutoNum type="arabicParenR" startAt="6"/>
            </a:pPr>
            <a:r>
              <a:rPr lang="th-TH" sz="2400" b="0" dirty="0" smtClean="0">
                <a:latin typeface="TH SarabunPSK" pitchFamily="34" charset="-34"/>
                <a:cs typeface="TH SarabunPSK" pitchFamily="34" charset="-34"/>
              </a:rPr>
              <a:t>สำเนาใบรับรองการตาย </a:t>
            </a:r>
          </a:p>
          <a:p>
            <a:pPr marL="0" indent="0"/>
            <a:r>
              <a:rPr lang="th-TH" sz="2400" b="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(ผู้รับผลประโยชน์รับรองสำเนาถูกต้องทุกฉบับ จำนวน 1 ชุด)</a:t>
            </a:r>
          </a:p>
        </p:txBody>
      </p:sp>
      <p:sp>
        <p:nvSpPr>
          <p:cNvPr id="4" name="AutoShape 6" descr="Image result for à¹à¸à¹à¸"/>
          <p:cNvSpPr>
            <a:spLocks noChangeAspect="1" noChangeArrowheads="1"/>
          </p:cNvSpPr>
          <p:nvPr/>
        </p:nvSpPr>
        <p:spPr bwMode="auto">
          <a:xfrm>
            <a:off x="2336154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22" y="260648"/>
            <a:ext cx="489654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93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25106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ขั้นตอนการใช้สิทธิประกันอุบัติเหตุ</a:t>
            </a:r>
            <a:endParaRPr kumimoji="0" lang="th-TH" sz="28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j-ea"/>
              <a:cs typeface="LilyUPC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76847" y="914400"/>
            <a:ext cx="6264943" cy="515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นักศึกษา / บุคลากร เสียชีวิต</a:t>
            </a: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กรณีอุบัติเหตุ</a:t>
            </a: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ผู้รับผลประโยชน์/ทายาท แจ้งเจ้าหน้าที่งานบริการและสวัสดิการนักศึกษาและบริษัท</a:t>
            </a:r>
          </a:p>
          <a:p>
            <a:r>
              <a:rPr lang="th-TH" sz="2400" u="sng" dirty="0" smtClean="0">
                <a:latin typeface="TH SarabunPSK" pitchFamily="34" charset="-34"/>
                <a:cs typeface="TH SarabunPSK" pitchFamily="34" charset="-34"/>
              </a:rPr>
              <a:t>ยื่นเอกสารประกอบการเบิกจ่ายค่าสินไหม</a:t>
            </a:r>
          </a:p>
          <a:p>
            <a:pPr>
              <a:buFont typeface="+mj-lt"/>
              <a:buAutoNum type="arabicParenR"/>
            </a:pPr>
            <a:r>
              <a:rPr lang="th-TH" sz="2400" b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กรอกแบบฟอร์มขอรับเงินค่าสินไหมทดแทน(ขอได้จากเจ้าหน้าที่)</a:t>
            </a:r>
          </a:p>
          <a:p>
            <a:pPr>
              <a:buFont typeface="+mj-lt"/>
              <a:buAutoNum type="arabicParenR"/>
            </a:pPr>
            <a:r>
              <a:rPr lang="th-TH" sz="2400" b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สำเนาใบมรณบัตร</a:t>
            </a:r>
          </a:p>
          <a:p>
            <a:pPr>
              <a:buFont typeface="+mj-lt"/>
              <a:buAutoNum type="arabicParenR"/>
            </a:pPr>
            <a:r>
              <a:rPr lang="th-TH" sz="2400" b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สำเนาบัตรประจำตัวประชาชนของผู้เสียชีวิต</a:t>
            </a:r>
          </a:p>
          <a:p>
            <a:pPr>
              <a:buFont typeface="+mj-lt"/>
              <a:buAutoNum type="arabicParenR"/>
            </a:pPr>
            <a:r>
              <a:rPr lang="th-TH" sz="2400" b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สำเนาทะเบียนบ้านที่ระบุคำว่า </a:t>
            </a:r>
            <a:r>
              <a:rPr lang="en-US" sz="2400" b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2400" b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ตาย</a:t>
            </a:r>
            <a:r>
              <a:rPr lang="en-US" sz="2400" b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2400" b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ของผู้เสียชีวิต</a:t>
            </a:r>
          </a:p>
          <a:p>
            <a:pPr>
              <a:buFont typeface="+mj-lt"/>
              <a:buAutoNum type="arabicParenR"/>
            </a:pPr>
            <a:r>
              <a:rPr lang="th-TH" sz="2400" b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สำเนาบัตรประจำตัวประชาชนของบิดา มารดา ผู้รับผลประโยชน์</a:t>
            </a:r>
            <a:endParaRPr lang="th-TH" sz="24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AutoShape 6" descr="Image result for à¹à¸à¹à¸"/>
          <p:cNvSpPr>
            <a:spLocks noChangeAspect="1" noChangeArrowheads="1"/>
          </p:cNvSpPr>
          <p:nvPr/>
        </p:nvSpPr>
        <p:spPr bwMode="auto">
          <a:xfrm>
            <a:off x="2552178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133" y="282807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Image result for à¸à¸²à¸¢ à¸à¸²à¸£à¹à¸à¸¹à¸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65" y="2567430"/>
            <a:ext cx="4381500" cy="196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56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53538" y="92305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ขั้นตอนการใช้สิทธิประกันอุบัติเหตุ</a:t>
            </a:r>
            <a:endParaRPr kumimoji="0" lang="th-TH" sz="28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j-ea"/>
              <a:cs typeface="LilyUPC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0863" y="1466010"/>
            <a:ext cx="5745303" cy="4392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นักศึกษา / บุคลากร เสียชีวิต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กรณีอุบัติเหตุ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ผู้รับผลประโยชน์/ทายาท แจ้งเจ้าหน้าที่งานบริการและสวัสดิการนักศึกษาและบริษัท</a:t>
            </a:r>
          </a:p>
          <a:p>
            <a:r>
              <a:rPr lang="th-TH" sz="2000" u="sng" dirty="0" smtClean="0">
                <a:latin typeface="TH SarabunPSK" pitchFamily="34" charset="-34"/>
                <a:cs typeface="TH SarabunPSK" pitchFamily="34" charset="-34"/>
              </a:rPr>
              <a:t>ยื่นเอกสารประกอบการเบิกจ่ายค่าสินไหม</a:t>
            </a:r>
          </a:p>
          <a:p>
            <a:pPr>
              <a:buFont typeface="+mj-lt"/>
              <a:buAutoNum type="arabicParenR" startAt="6"/>
            </a:pPr>
            <a:r>
              <a:rPr lang="th-TH" sz="2000" b="0" dirty="0" smtClean="0">
                <a:latin typeface="TH SarabunPSK" pitchFamily="34" charset="-34"/>
                <a:cs typeface="TH SarabunPSK" pitchFamily="34" charset="-34"/>
              </a:rPr>
              <a:t>สำเนาทะเบียน</a:t>
            </a:r>
            <a:r>
              <a:rPr lang="th-TH" sz="2400" b="0" dirty="0" smtClean="0">
                <a:latin typeface="TH SarabunPSK" pitchFamily="34" charset="-34"/>
                <a:cs typeface="TH SarabunPSK" pitchFamily="34" charset="-34"/>
              </a:rPr>
              <a:t>บ้าน</a:t>
            </a:r>
            <a:r>
              <a:rPr lang="th-TH" sz="2000" b="0" dirty="0" smtClean="0">
                <a:latin typeface="TH SarabunPSK" pitchFamily="34" charset="-34"/>
                <a:cs typeface="TH SarabunPSK" pitchFamily="34" charset="-34"/>
              </a:rPr>
              <a:t>ของบิดาและมารดา ผู้รับผลประโยชน์</a:t>
            </a:r>
          </a:p>
          <a:p>
            <a:pPr>
              <a:buFont typeface="+mj-lt"/>
              <a:buAutoNum type="arabicParenR" startAt="6"/>
            </a:pPr>
            <a:r>
              <a:rPr lang="th-TH" sz="2000" b="0" dirty="0" smtClean="0">
                <a:latin typeface="TH SarabunPSK" pitchFamily="34" charset="-34"/>
                <a:cs typeface="TH SarabunPSK" pitchFamily="34" charset="-34"/>
              </a:rPr>
              <a:t>สำเนาหนังสือรับรองการเสียชีวิตจากสถานพยาบาล</a:t>
            </a:r>
          </a:p>
          <a:p>
            <a:pPr marL="0" indent="0"/>
            <a:r>
              <a:rPr lang="th-TH" sz="2000" b="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0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(ผู้รับผลประโยชน์รับรองสำเนาถูกต้องทุกฉบับ จำนวน 1 ชุด)</a:t>
            </a:r>
          </a:p>
        </p:txBody>
      </p:sp>
      <p:sp>
        <p:nvSpPr>
          <p:cNvPr id="4" name="AutoShape 6" descr="Image result for à¹à¸à¹à¸"/>
          <p:cNvSpPr>
            <a:spLocks noChangeAspect="1" noChangeArrowheads="1"/>
          </p:cNvSpPr>
          <p:nvPr/>
        </p:nvSpPr>
        <p:spPr bwMode="auto">
          <a:xfrm>
            <a:off x="2680610" y="34456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110" y="817938"/>
            <a:ext cx="460851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815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75706" y="703956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all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ขั้นตอนการใช้สิทธิประกันอุบัติเหตุ</a:t>
            </a:r>
            <a:endParaRPr kumimoji="0" lang="th-TH" sz="28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/>
              <a:ea typeface="+mj-ea"/>
              <a:cs typeface="LilyUPC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98008" y="1246915"/>
            <a:ext cx="5523455" cy="510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นักศึกษา / บุคลากร เสียชีวิต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กรณีอุบัติเหตุ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	-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ผู้รับผลประโยชน์/ทายาท แจ้งเจ้าหน้าที่งานบริการและสวัสดิการนักศึกษาและบริษัท</a:t>
            </a:r>
          </a:p>
          <a:p>
            <a:r>
              <a:rPr lang="th-TH" sz="2000" u="sng" dirty="0" smtClean="0">
                <a:latin typeface="TH SarabunPSK" pitchFamily="34" charset="-34"/>
                <a:cs typeface="TH SarabunPSK" pitchFamily="34" charset="-34"/>
              </a:rPr>
              <a:t>ยื่นเอกสารประกอบการเบิกจ่ายค่าสินไหม</a:t>
            </a:r>
          </a:p>
          <a:p>
            <a:endParaRPr lang="th-TH" sz="900" u="sng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th-TH" sz="2000" b="0" dirty="0" smtClean="0">
                <a:latin typeface="TH SarabunPSK" pitchFamily="34" charset="-34"/>
                <a:cs typeface="TH SarabunPSK" pitchFamily="34" charset="-34"/>
              </a:rPr>
              <a:t>เจ้าหน้าที่งานบริการและสวัสดิการนักศึกษา ตรวจสอบความถูกต้องของเอกสารและรวบรวมส่งบริษัท</a:t>
            </a:r>
          </a:p>
          <a:p>
            <a:pPr>
              <a:buFont typeface="Wingdings" pitchFamily="2" charset="2"/>
              <a:buChar char="Ø"/>
            </a:pPr>
            <a:r>
              <a:rPr lang="th-TH" sz="2000" b="0" dirty="0" smtClean="0">
                <a:latin typeface="TH SarabunPSK" pitchFamily="34" charset="-34"/>
                <a:cs typeface="TH SarabunPSK" pitchFamily="34" charset="-34"/>
              </a:rPr>
              <a:t>บริษัทพิจารณาจ่ายค่าสินไหม และตรวจสอบเอกสารครบถ้วนและถูกต้อง ติดต่อกับผู้รับผลประโยชน์/ทายาท โดยตรง</a:t>
            </a:r>
          </a:p>
          <a:p>
            <a:endParaRPr lang="th-TH" sz="20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AutoShape 6" descr="Image result for à¹à¸à¹à¸"/>
          <p:cNvSpPr>
            <a:spLocks noChangeAspect="1" noChangeArrowheads="1"/>
          </p:cNvSpPr>
          <p:nvPr/>
        </p:nvSpPr>
        <p:spPr bwMode="auto">
          <a:xfrm>
            <a:off x="2602778" y="12547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55" y="598844"/>
            <a:ext cx="489654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43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t="18516" r="36574" b="13829"/>
          <a:stretch/>
        </p:blipFill>
        <p:spPr bwMode="auto">
          <a:xfrm>
            <a:off x="0" y="-1"/>
            <a:ext cx="12858750" cy="7232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7085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809184" y="218010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WWW.HOMEPPT.COM/moban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WWW.HOMEPPT.COM/hangye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WWW.HOMEPPT.COM/jieri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WWW.HOMEPPT.COM/sucai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WWW.HOMEPPT.COM/beijing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WWW.HOMEPPT.COM/tubiao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WWW.HOMEPPT.COM/xiazai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WWW.HOMEPPT.COM/powerpoint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WWW.HOMEPPT.COM/word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WWW.HOMEPPT.COM/excel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WWW.HOMEPPT.COM/ziliao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WWW.HOMEPPT.COM/kejian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WWW.HOMEPPT.COM/fanwen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WWW.HOMEPPT.COM/shiti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WWW.HOMEPPT.COM/jiaoan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www.homeppt.cn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5039" y="904399"/>
            <a:ext cx="6358563" cy="309634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103445" y="1959521"/>
            <a:ext cx="4401862" cy="44018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040967" y="1897043"/>
            <a:ext cx="4526819" cy="4526819"/>
          </a:xfrm>
          <a:prstGeom prst="ellipse">
            <a:avLst/>
          </a:prstGeom>
          <a:noFill/>
          <a:ln w="38100">
            <a:solidFill>
              <a:srgbClr val="9CE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02862" flipH="1">
            <a:off x="3386343" y="4201659"/>
            <a:ext cx="1656184" cy="19652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46709">
            <a:off x="6979523" y="4588531"/>
            <a:ext cx="1639089" cy="2095884"/>
          </a:xfrm>
          <a:prstGeom prst="rect">
            <a:avLst/>
          </a:prstGeom>
        </p:spPr>
      </p:pic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4213476" y="3906526"/>
            <a:ext cx="4291831" cy="69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th-TH" altLang="zh-CN" sz="2800" cap="all" dirty="0" smtClean="0">
                <a:solidFill>
                  <a:srgbClr val="39A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ขอบคุณครับ</a:t>
            </a:r>
            <a:endParaRPr lang="zh-CN" altLang="en-US" sz="2800" cap="all" dirty="0">
              <a:solidFill>
                <a:srgbClr val="39A0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72885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5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4DDE525B-424A-4767-9536-257736640DB0}"/>
              </a:ext>
            </a:extLst>
          </p:cNvPr>
          <p:cNvSpPr txBox="1">
            <a:spLocks/>
          </p:cNvSpPr>
          <p:nvPr/>
        </p:nvSpPr>
        <p:spPr>
          <a:xfrm>
            <a:off x="2540943" y="34564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9C4C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19C4C3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Innovative Organization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9C4C3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766AB4CF-628A-420A-A19F-37262C6AF666}"/>
              </a:ext>
            </a:extLst>
          </p:cNvPr>
          <p:cNvSpPr txBox="1">
            <a:spLocks/>
          </p:cNvSpPr>
          <p:nvPr/>
        </p:nvSpPr>
        <p:spPr>
          <a:xfrm>
            <a:off x="1748855" y="1202892"/>
            <a:ext cx="3630234" cy="750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84848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th-TH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7C858E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องค์กรนวัตกรรม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7C858E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D4199D2-43DA-42AA-B057-ED208E184484}"/>
              </a:ext>
            </a:extLst>
          </p:cNvPr>
          <p:cNvSpPr txBox="1">
            <a:spLocks/>
          </p:cNvSpPr>
          <p:nvPr/>
        </p:nvSpPr>
        <p:spPr>
          <a:xfrm>
            <a:off x="812751" y="2058077"/>
            <a:ext cx="11521280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8484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thaiDi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“องค์กรนวัตกรรม” </a:t>
            </a:r>
            <a:r>
              <a:rPr kumimoji="0" lang="th-TH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มีความหมายกว้างที่รวมถึง 1. องค์กรที่สร้างนวัตกรรม และ 2. แนวคิดในการบริหารองค์กรแบบใหม่ ซึ่งในที่นี้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“องค์กรนวัตกรรม” </a:t>
            </a:r>
            <a:r>
              <a:rPr kumimoji="0" lang="th-TH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หมายถึง องค์กรที่มีความสามารถในการสร้างหรือสนับสนุนการสร้างนวัตกรรมซึ่งครอบคลุมทั้ง ผลิตภัณฑ์ กระบวนการ การบริการ และการบริหารจัดการ เพื่อสร้างคุณค่าต่อลูกค้า สร้างความได้เปรียบในการแข่งขันและความสามารถในการปรับตัวให้กับองค์กรได้อย่างยั่งยืน ในที่นี้ไม่ได้จำกัดแค่ หน่วยงานวิจัย พัฒนา แต่หมายรวมถึง หน่วยงานภาครัฐและเอกชนที่มีแนวคิดในการบริหารองค์กรแบบใหม่/สร้างนวัตกรรมไว้ด้วย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9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28975" y="26511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C4C3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Innovative Organization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19C4C3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6676" y="1292905"/>
            <a:ext cx="6234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ขั้นตอนการ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สร้างองค์กรนวัตกรรม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Innovative Organization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88815" y="2052207"/>
            <a:ext cx="9937104" cy="4300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965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1. วิเคราะห์วัฒนธรรม สิ่งแวดล้อม และสมรรถนะขององค์กร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965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2. วิเคราะห์ และกำหนดสิ่งขัดขวางและสิ่งสนับสนุน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965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3. ออกแบบวัฒนธรรมนวัตกรรมขององค์กร การพัฒนา แนวทางแก้ปัญหา และกิจกรรมนำร่อง มีองค์ประกอบดังต่อไปนี้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965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3.1  ภาวะผู้นำด้านนวัตกรรม เริ่มต้นจากระดับบริหาร เพื่อให้เกิด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965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3.1.1  การพัฒนาด้านความปรีชาสามารถและพฤติกรรม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965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3.1.2  การเรียนรู้จากประสบการณ์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965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3.1.3  กฎผู้นำด้านกระบวนการนวัตกรรม</a:t>
            </a:r>
            <a:endParaRPr kumimoji="0" lang="th-TH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01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748856" y="2176165"/>
            <a:ext cx="9214816" cy="4342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965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3.2  การกระจายอำนาจให้พนักงาน ด้วยวิธีทำทันที (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Quick-Hits)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965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3.2.1  ให้พนักงานส่งแนวคิดใหม่ๆ</a:t>
            </a:r>
          </a:p>
          <a:p>
            <a:pPr marL="68580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965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3.2.2   แนวทางการแก้ปัญหาของธุรกิจ/กระบวนการดำเนินงานโดยนำมาปฏิบัติจริง </a:t>
            </a:r>
            <a:endParaRPr kumimoji="0" lang="th-TH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965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3.3  สมรรถนะของกำลังพล ด้วยวิธีเรียนรู้จากการทำงาน (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Action Learning)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พัฒนาความสามารถของพนักงาน ด้วยกิจกรรมแก้ปัญหาการทำงาน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965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3.4  ทบทวนผลลัพธ์ และพัฒนายกระดับให้สูงขึ้นในการวางแผนการดำเนินการโดยเริ่มกระบวนการตั้งแต่ข้อ 1 ใหม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33209" y="52619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C4C3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Innovative Organization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19C4C3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7187" y="1383449"/>
            <a:ext cx="6234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ขั้นตอนการ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สร้างองค์กรนวัตกรรม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Innovative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0013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64380" y="2007075"/>
            <a:ext cx="6358563" cy="309634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90566" y="804861"/>
            <a:ext cx="1855411" cy="1855411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114" y="1959521"/>
            <a:ext cx="2842317" cy="121569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8182" y="830660"/>
            <a:ext cx="4456669" cy="76944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sz="4400" b="1" dirty="0">
                <a:solidFill>
                  <a:srgbClr val="19C4C3"/>
                </a:solidFill>
                <a:latin typeface="TH SarabunPSK" pitchFamily="34" charset="-34"/>
                <a:ea typeface="+mj-ea"/>
                <a:cs typeface="TH SarabunPSK" pitchFamily="34" charset="-34"/>
              </a:rPr>
              <a:t>Innovative Organization</a:t>
            </a:r>
            <a:endParaRPr lang="zh-CN" altLang="en-US" sz="3600" b="1" dirty="0">
              <a:solidFill>
                <a:srgbClr val="39A097"/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7324" y="1600101"/>
            <a:ext cx="2501006" cy="70788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lvl="0" algn="ctr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th-TH" sz="4000" b="1" dirty="0">
                <a:solidFill>
                  <a:srgbClr val="7C858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องค์กรนวัตกรรม</a:t>
            </a:r>
            <a:endParaRPr lang="en-US" sz="4000" b="1" dirty="0">
              <a:solidFill>
                <a:srgbClr val="7C858E"/>
              </a:solidFill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11077" y="5620722"/>
            <a:ext cx="1675459" cy="52322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Service mind</a:t>
            </a:r>
          </a:p>
        </p:txBody>
      </p:sp>
      <p:sp>
        <p:nvSpPr>
          <p:cNvPr id="17" name="矩形 16"/>
          <p:cNvSpPr/>
          <p:nvPr/>
        </p:nvSpPr>
        <p:spPr>
          <a:xfrm>
            <a:off x="3382736" y="5082113"/>
            <a:ext cx="495650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39A097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01</a:t>
            </a:r>
            <a:endParaRPr lang="zh-CN" altLang="en-US" sz="3200" b="1" dirty="0">
              <a:solidFill>
                <a:srgbClr val="39A097"/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45977" y="3728548"/>
            <a:ext cx="1369166" cy="1369166"/>
            <a:chOff x="5348241" y="2395536"/>
            <a:chExt cx="1855411" cy="1855411"/>
          </a:xfrm>
        </p:grpSpPr>
        <p:sp>
          <p:nvSpPr>
            <p:cNvPr id="19" name="椭圆 18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4587096" y="5620722"/>
            <a:ext cx="2087431" cy="52322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Positive Attitude</a:t>
            </a:r>
          </a:p>
        </p:txBody>
      </p:sp>
      <p:sp>
        <p:nvSpPr>
          <p:cNvPr id="24" name="矩形 23"/>
          <p:cNvSpPr/>
          <p:nvPr/>
        </p:nvSpPr>
        <p:spPr>
          <a:xfrm>
            <a:off x="5382986" y="5082113"/>
            <a:ext cx="495650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39A097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02</a:t>
            </a:r>
            <a:endParaRPr lang="zh-CN" altLang="en-US" sz="3200" b="1" dirty="0">
              <a:solidFill>
                <a:srgbClr val="39A097"/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946227" y="3728548"/>
            <a:ext cx="1369166" cy="1369166"/>
            <a:chOff x="5348241" y="2395536"/>
            <a:chExt cx="1855411" cy="1855411"/>
          </a:xfrm>
        </p:grpSpPr>
        <p:sp>
          <p:nvSpPr>
            <p:cNvPr id="26" name="椭圆 2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7077447" y="5620722"/>
            <a:ext cx="1266609" cy="523220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Process</a:t>
            </a:r>
          </a:p>
        </p:txBody>
      </p:sp>
      <p:sp>
        <p:nvSpPr>
          <p:cNvPr id="29" name="矩形 28"/>
          <p:cNvSpPr/>
          <p:nvPr/>
        </p:nvSpPr>
        <p:spPr>
          <a:xfrm>
            <a:off x="7392761" y="5082113"/>
            <a:ext cx="495650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39A097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03</a:t>
            </a:r>
            <a:endParaRPr lang="zh-CN" altLang="en-US" sz="3200" b="1" dirty="0">
              <a:solidFill>
                <a:srgbClr val="39A097"/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956002" y="3728548"/>
            <a:ext cx="1369166" cy="1369166"/>
            <a:chOff x="5348241" y="2395536"/>
            <a:chExt cx="1855411" cy="1855411"/>
          </a:xfrm>
        </p:grpSpPr>
        <p:sp>
          <p:nvSpPr>
            <p:cNvPr id="31" name="椭圆 30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8891700" y="5674940"/>
            <a:ext cx="1574470" cy="461665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th-TH" altLang="zh-CN" sz="24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องค์กรนวัตกรรม</a:t>
            </a:r>
          </a:p>
        </p:txBody>
      </p:sp>
      <p:sp>
        <p:nvSpPr>
          <p:cNvPr id="34" name="矩形 33"/>
          <p:cNvSpPr/>
          <p:nvPr/>
        </p:nvSpPr>
        <p:spPr>
          <a:xfrm>
            <a:off x="9431111" y="5082113"/>
            <a:ext cx="495650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39A097"/>
                </a:solidFill>
                <a:latin typeface="TH SarabunPSK" pitchFamily="34" charset="-34"/>
                <a:ea typeface="微软雅黑" panose="020B0503020204020204" pitchFamily="34" charset="-122"/>
                <a:cs typeface="TH SarabunPSK" pitchFamily="34" charset="-34"/>
              </a:rPr>
              <a:t>04</a:t>
            </a:r>
            <a:endParaRPr lang="zh-CN" altLang="en-US" sz="3200" b="1" dirty="0">
              <a:solidFill>
                <a:srgbClr val="39A097"/>
              </a:solidFill>
              <a:latin typeface="TH SarabunPSK" pitchFamily="34" charset="-34"/>
              <a:ea typeface="微软雅黑" panose="020B0503020204020204" pitchFamily="34" charset="-122"/>
              <a:cs typeface="TH SarabunPSK" pitchFamily="34" charset="-34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994352" y="3728548"/>
            <a:ext cx="1369166" cy="1369166"/>
            <a:chOff x="5348241" y="2395536"/>
            <a:chExt cx="1855411" cy="1855411"/>
          </a:xfrm>
        </p:grpSpPr>
        <p:sp>
          <p:nvSpPr>
            <p:cNvPr id="36" name="椭圆 35"/>
            <p:cNvSpPr/>
            <p:nvPr/>
          </p:nvSpPr>
          <p:spPr>
            <a:xfrm>
              <a:off x="5434625" y="2481920"/>
              <a:ext cx="1682644" cy="1682644"/>
            </a:xfrm>
            <a:prstGeom prst="ellips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5348241" y="2395536"/>
              <a:ext cx="1855411" cy="1855411"/>
            </a:xfrm>
            <a:prstGeom prst="ellipse">
              <a:avLst/>
            </a:prstGeom>
            <a:noFill/>
            <a:ln w="38100">
              <a:solidFill>
                <a:srgbClr val="9CE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2258577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23" grpId="0"/>
      <p:bldP spid="24" grpId="0"/>
      <p:bldP spid="28" grpId="0"/>
      <p:bldP spid="29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774" y="2476500"/>
            <a:ext cx="8017202" cy="3120468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773191" y="3487869"/>
            <a:ext cx="3312368" cy="1224136"/>
          </a:xfrm>
          <a:prstGeom prst="roundRect">
            <a:avLst/>
          </a:prstGeom>
          <a:solidFill>
            <a:srgbClr val="39A09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567601" y="4221485"/>
            <a:ext cx="1723549" cy="40011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Service mind</a:t>
            </a:r>
          </a:p>
        </p:txBody>
      </p:sp>
      <p:sp>
        <p:nvSpPr>
          <p:cNvPr id="40" name="矩形 39"/>
          <p:cNvSpPr/>
          <p:nvPr/>
        </p:nvSpPr>
        <p:spPr>
          <a:xfrm>
            <a:off x="6140675" y="3436654"/>
            <a:ext cx="577401" cy="830997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720233" y="3441989"/>
            <a:ext cx="3418284" cy="131589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59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/>
      <p:bldP spid="40" grpId="0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10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www.home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2123</Words>
  <Application>Microsoft Office PowerPoint</Application>
  <PresentationFormat>Custom</PresentationFormat>
  <Paragraphs>349</Paragraphs>
  <Slides>47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www.homeppt.com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清新文艺花卉</dc:title>
  <dc:creator/>
  <cp:keywords>第一PPT www.1ppt.com</cp:keywords>
  <cp:lastModifiedBy/>
  <cp:revision>1</cp:revision>
  <dcterms:created xsi:type="dcterms:W3CDTF">2016-09-14T13:45:22Z</dcterms:created>
  <dcterms:modified xsi:type="dcterms:W3CDTF">2019-07-24T06:23:00Z</dcterms:modified>
</cp:coreProperties>
</file>